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57" r:id="rId3"/>
    <p:sldId id="258" r:id="rId4"/>
    <p:sldId id="264" r:id="rId5"/>
    <p:sldId id="272" r:id="rId6"/>
    <p:sldId id="259" r:id="rId7"/>
    <p:sldId id="263" r:id="rId8"/>
    <p:sldId id="262" r:id="rId9"/>
    <p:sldId id="265" r:id="rId10"/>
    <p:sldId id="266" r:id="rId11"/>
    <p:sldId id="270" r:id="rId12"/>
    <p:sldId id="273" r:id="rId13"/>
    <p:sldId id="274" r:id="rId14"/>
    <p:sldId id="267" r:id="rId15"/>
    <p:sldId id="275" r:id="rId16"/>
    <p:sldId id="277" r:id="rId17"/>
    <p:sldId id="278" r:id="rId18"/>
    <p:sldId id="292" r:id="rId19"/>
    <p:sldId id="281" r:id="rId20"/>
    <p:sldId id="282" r:id="rId21"/>
    <p:sldId id="283" r:id="rId22"/>
    <p:sldId id="276" r:id="rId23"/>
    <p:sldId id="279" r:id="rId24"/>
    <p:sldId id="289" r:id="rId25"/>
    <p:sldId id="280" r:id="rId26"/>
    <p:sldId id="284" r:id="rId27"/>
    <p:sldId id="285" r:id="rId28"/>
    <p:sldId id="286" r:id="rId29"/>
    <p:sldId id="287" r:id="rId30"/>
    <p:sldId id="288" r:id="rId31"/>
    <p:sldId id="291" r:id="rId32"/>
    <p:sldId id="27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pos="3817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8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3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5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95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2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4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6379-6559-3349-A8F8-7A65DF2700AA}" type="datetimeFigureOut">
              <a:rPr kumimoji="1" lang="zh-CN" altLang="en-US" smtClean="0"/>
              <a:t>2025/2/25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CE8-A0AE-750D-0EF2-E2CBA5A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45FD-B48A-7A52-3CAD-63B3CBE9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大语言模型简介及应用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to LLM and</a:t>
            </a:r>
            <a:r>
              <a:rPr kumimoji="1" lang="zh-CN" altLang="en-US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Applications</a:t>
            </a:r>
            <a:endParaRPr kumimoji="1" lang="zh-CN" altLang="en-US" sz="40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51C39D-14EC-B9F3-B025-EE9198800A83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40FD6B-44D4-9C38-2C3B-5965D9246089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875FEA9-6E16-19E4-1699-1AAB4A8DA60F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38B97-EE91-2016-FFE5-286A6B5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A91C4678-42CC-80CA-AED8-021EE34A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8D1411E7-E5E0-C9EF-A5C3-D5C66DD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61952C53-BC81-F74C-4B58-BAFC2ACE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AB583DAA-52D1-2ADF-94EA-1E65179D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BBFBE3A3-4BCF-1C7A-ADAE-D6E611D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06B40-724D-EE01-038A-8E7AC6A166E1}"/>
              </a:ext>
            </a:extLst>
          </p:cNvPr>
          <p:cNvSpPr txBox="1"/>
          <p:nvPr/>
        </p:nvSpPr>
        <p:spPr>
          <a:xfrm>
            <a:off x="4888738" y="42775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DD485-9BD5-A07E-CCB9-7CF877CCC4F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8483F-69B6-F2C9-4A07-FDD1410D79CA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62FCC-A230-09AE-1AD3-5E4EBB90801A}"/>
              </a:ext>
            </a:extLst>
          </p:cNvPr>
          <p:cNvSpPr txBox="1"/>
          <p:nvPr/>
        </p:nvSpPr>
        <p:spPr>
          <a:xfrm>
            <a:off x="3760840" y="5646674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4304CC-AE2F-0322-57A8-DAA19A5F9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75A147-5787-48B6-FB52-08C0014EC682}"/>
              </a:ext>
            </a:extLst>
          </p:cNvPr>
          <p:cNvSpPr txBox="1"/>
          <p:nvPr/>
        </p:nvSpPr>
        <p:spPr>
          <a:xfrm>
            <a:off x="4124907" y="4985012"/>
            <a:ext cx="3866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wenjieleenju@gmail.com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746-3D7B-290E-2F90-029600EC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3F2C2-EABF-1810-0CA2-58741627A606}"/>
              </a:ext>
            </a:extLst>
          </p:cNvPr>
          <p:cNvSpPr txBox="1"/>
          <p:nvPr/>
        </p:nvSpPr>
        <p:spPr>
          <a:xfrm>
            <a:off x="4645923" y="3019237"/>
            <a:ext cx="290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LLMs do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77668-D381-0266-7A7D-028E2819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7ECED3A5-F0D7-6369-7182-CC8926A04127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72180AB8-6FCA-52FF-1007-640A54E1C7CB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B634-4B87-EFD4-3FF1-D7CF4FEF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5106C2-A984-E0CC-AACA-52EBC27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5554F6-FAC3-4E5A-C0C0-DF6E9183FA08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634BCE-9AAE-44BE-A8C5-ECA650E62D81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168CD4-80FC-C316-F7F5-0680C6EC2BA7}"/>
              </a:ext>
            </a:extLst>
          </p:cNvPr>
          <p:cNvSpPr/>
          <p:nvPr/>
        </p:nvSpPr>
        <p:spPr>
          <a:xfrm>
            <a:off x="336721" y="2960379"/>
            <a:ext cx="954156" cy="548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2"/>
                </a:solidFill>
              </a:rPr>
              <a:t>LLM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993A36-C1C0-13C1-DE75-F687C6003601}"/>
              </a:ext>
            </a:extLst>
          </p:cNvPr>
          <p:cNvSpPr/>
          <p:nvPr/>
        </p:nvSpPr>
        <p:spPr>
          <a:xfrm>
            <a:off x="1860212" y="941537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E9DC84-8CFB-A470-590E-30D0562D91CE}"/>
              </a:ext>
            </a:extLst>
          </p:cNvPr>
          <p:cNvSpPr/>
          <p:nvPr/>
        </p:nvSpPr>
        <p:spPr>
          <a:xfrm>
            <a:off x="1860212" y="2252346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知识与推理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E0A8AC-2583-9CE8-3D62-20797B616A25}"/>
              </a:ext>
            </a:extLst>
          </p:cNvPr>
          <p:cNvSpPr/>
          <p:nvPr/>
        </p:nvSpPr>
        <p:spPr>
          <a:xfrm>
            <a:off x="1860212" y="3529609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辅助决策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3311EE-5EC8-42F0-D995-932A9C460DC3}"/>
              </a:ext>
            </a:extLst>
          </p:cNvPr>
          <p:cNvSpPr/>
          <p:nvPr/>
        </p:nvSpPr>
        <p:spPr>
          <a:xfrm>
            <a:off x="1860213" y="4845806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6435EF-928B-0388-58BB-9FBF149301D5}"/>
              </a:ext>
            </a:extLst>
          </p:cNvPr>
          <p:cNvSpPr/>
          <p:nvPr/>
        </p:nvSpPr>
        <p:spPr>
          <a:xfrm>
            <a:off x="4089895" y="65469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文本翻译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18BA76-2084-5087-90ED-C9736FD2F50B}"/>
              </a:ext>
            </a:extLst>
          </p:cNvPr>
          <p:cNvSpPr/>
          <p:nvPr/>
        </p:nvSpPr>
        <p:spPr>
          <a:xfrm>
            <a:off x="4089895" y="106948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文本创作生成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1E4222-A870-EFA3-04A7-F44AC875F7A6}"/>
              </a:ext>
            </a:extLst>
          </p:cNvPr>
          <p:cNvSpPr/>
          <p:nvPr/>
        </p:nvSpPr>
        <p:spPr>
          <a:xfrm>
            <a:off x="4089895" y="148756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语言理解分析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81683E-1422-87F9-9058-44C912D1705F}"/>
              </a:ext>
            </a:extLst>
          </p:cNvPr>
          <p:cNvSpPr/>
          <p:nvPr/>
        </p:nvSpPr>
        <p:spPr>
          <a:xfrm>
            <a:off x="4089895" y="194410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问答系统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16D588-A213-58EB-96E0-00DB60C3B46D}"/>
              </a:ext>
            </a:extLst>
          </p:cNvPr>
          <p:cNvSpPr/>
          <p:nvPr/>
        </p:nvSpPr>
        <p:spPr>
          <a:xfrm>
            <a:off x="4089895" y="241853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逻辑推理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471D8E-76C8-436C-06BD-EF94966D4559}"/>
              </a:ext>
            </a:extLst>
          </p:cNvPr>
          <p:cNvSpPr/>
          <p:nvPr/>
        </p:nvSpPr>
        <p:spPr>
          <a:xfrm>
            <a:off x="4089895" y="2826677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知识整合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7B3F1F-97C0-41CD-6185-61D8C6367F61}"/>
              </a:ext>
            </a:extLst>
          </p:cNvPr>
          <p:cNvSpPr/>
          <p:nvPr/>
        </p:nvSpPr>
        <p:spPr>
          <a:xfrm>
            <a:off x="4089895" y="323045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FC9FA-ED17-39CF-31AA-51C7129C1B6E}"/>
              </a:ext>
            </a:extLst>
          </p:cNvPr>
          <p:cNvSpPr/>
          <p:nvPr/>
        </p:nvSpPr>
        <p:spPr>
          <a:xfrm>
            <a:off x="4089895" y="366512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方案规划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14D348-D417-8430-5D8C-A3F2DA2A497B}"/>
              </a:ext>
            </a:extLst>
          </p:cNvPr>
          <p:cNvSpPr/>
          <p:nvPr/>
        </p:nvSpPr>
        <p:spPr>
          <a:xfrm>
            <a:off x="4089895" y="414283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建议生成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3C82F9-7586-1E0C-16FE-D0DC49357F7D}"/>
              </a:ext>
            </a:extLst>
          </p:cNvPr>
          <p:cNvSpPr/>
          <p:nvPr/>
        </p:nvSpPr>
        <p:spPr>
          <a:xfrm>
            <a:off x="4089895" y="453461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多模态交互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C7B9A6-A8CB-29A0-BB2F-FEBB5AAA7425}"/>
              </a:ext>
            </a:extLst>
          </p:cNvPr>
          <p:cNvSpPr/>
          <p:nvPr/>
        </p:nvSpPr>
        <p:spPr>
          <a:xfrm>
            <a:off x="4089895" y="496928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任务执行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4E9195-47E8-B486-B996-670747CCA8EB}"/>
              </a:ext>
            </a:extLst>
          </p:cNvPr>
          <p:cNvSpPr/>
          <p:nvPr/>
        </p:nvSpPr>
        <p:spPr>
          <a:xfrm>
            <a:off x="4089895" y="543245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对话能力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3804712-DD18-90EA-673F-4F4E3D1013CD}"/>
              </a:ext>
            </a:extLst>
          </p:cNvPr>
          <p:cNvCxnSpPr>
            <a:stCxn id="4" idx="3"/>
          </p:cNvCxnSpPr>
          <p:nvPr/>
        </p:nvCxnSpPr>
        <p:spPr>
          <a:xfrm>
            <a:off x="1290877" y="3234821"/>
            <a:ext cx="32799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B075AA0-9D4D-506F-41CF-F8E54A0D7577}"/>
              </a:ext>
            </a:extLst>
          </p:cNvPr>
          <p:cNvCxnSpPr>
            <a:cxnSpLocks/>
          </p:cNvCxnSpPr>
          <p:nvPr/>
        </p:nvCxnSpPr>
        <p:spPr>
          <a:xfrm>
            <a:off x="1618869" y="1213126"/>
            <a:ext cx="0" cy="390712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82F2188-4754-3904-C7AF-EB638546EE8F}"/>
              </a:ext>
            </a:extLst>
          </p:cNvPr>
          <p:cNvCxnSpPr>
            <a:endCxn id="5" idx="1"/>
          </p:cNvCxnSpPr>
          <p:nvPr/>
        </p:nvCxnSpPr>
        <p:spPr>
          <a:xfrm>
            <a:off x="1618869" y="1215979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281ED02-2C0B-8042-A77B-57CC58301BDB}"/>
              </a:ext>
            </a:extLst>
          </p:cNvPr>
          <p:cNvCxnSpPr>
            <a:endCxn id="6" idx="1"/>
          </p:cNvCxnSpPr>
          <p:nvPr/>
        </p:nvCxnSpPr>
        <p:spPr>
          <a:xfrm>
            <a:off x="1618869" y="2567003"/>
            <a:ext cx="241343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1BB9C2B-F705-5233-035B-7F91A2507AEE}"/>
              </a:ext>
            </a:extLst>
          </p:cNvPr>
          <p:cNvCxnSpPr>
            <a:endCxn id="8" idx="1"/>
          </p:cNvCxnSpPr>
          <p:nvPr/>
        </p:nvCxnSpPr>
        <p:spPr>
          <a:xfrm>
            <a:off x="1618869" y="3804051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2233632-AD78-EEE0-CE53-B2537D77C38F}"/>
              </a:ext>
            </a:extLst>
          </p:cNvPr>
          <p:cNvCxnSpPr>
            <a:endCxn id="9" idx="1"/>
          </p:cNvCxnSpPr>
          <p:nvPr/>
        </p:nvCxnSpPr>
        <p:spPr>
          <a:xfrm>
            <a:off x="1618869" y="5120248"/>
            <a:ext cx="2413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44A9B779-1BBA-4887-C676-F1E94909F954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3457603" y="798334"/>
            <a:ext cx="632292" cy="41764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40E32846-7997-2032-2B2A-4256FDC278C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3457603" y="1213126"/>
            <a:ext cx="632292" cy="285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612846A8-E8D9-7600-ABCB-EDF5E3A2E03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457603" y="1215979"/>
            <a:ext cx="632292" cy="415229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424B722D-9B8C-F92A-36CE-7507D42E936A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457603" y="2087748"/>
            <a:ext cx="632292" cy="479256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73A44BE3-F68C-CD92-904F-0E502EAD44C2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3457603" y="2562174"/>
            <a:ext cx="632292" cy="4830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3D600009-4B77-9A15-A606-C71D6085AD7F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3457603" y="2567004"/>
            <a:ext cx="632292" cy="4033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47182B80-2501-F657-1877-33B4853117E2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3457603" y="3374093"/>
            <a:ext cx="632292" cy="42995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5C3CACEC-1694-47E5-EDCE-0F252FEA687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457603" y="3804051"/>
            <a:ext cx="632292" cy="4712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23B816A8-A7F8-0EDA-A5FD-81AFE573EAF9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3457603" y="3804051"/>
            <a:ext cx="632292" cy="48242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B865E165-0B79-B284-66EC-AA89060033D7}"/>
              </a:ext>
            </a:extLst>
          </p:cNvPr>
          <p:cNvCxnSpPr>
            <a:stCxn id="9" idx="3"/>
            <a:endCxn id="19" idx="1"/>
          </p:cNvCxnSpPr>
          <p:nvPr/>
        </p:nvCxnSpPr>
        <p:spPr>
          <a:xfrm flipV="1">
            <a:off x="3457604" y="4678253"/>
            <a:ext cx="632291" cy="44199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>
            <a:extLst>
              <a:ext uri="{FF2B5EF4-FFF2-40B4-BE49-F238E27FC236}">
                <a16:creationId xmlns:a16="http://schemas.microsoft.com/office/drawing/2014/main" id="{5554096D-B68D-9BDB-3515-56036DDC3875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3457604" y="5112923"/>
            <a:ext cx="632291" cy="732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A8C70512-451A-38E1-001D-3A6AF403CDC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57604" y="5120248"/>
            <a:ext cx="632291" cy="4505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C0551826-13CA-65E9-9C27-C3DA7EF9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04" y="909664"/>
            <a:ext cx="3490063" cy="4283259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5AAEF9B-8577-F08C-23C1-850841FD9639}"/>
              </a:ext>
            </a:extLst>
          </p:cNvPr>
          <p:cNvSpPr txBox="1"/>
          <p:nvPr/>
        </p:nvSpPr>
        <p:spPr>
          <a:xfrm>
            <a:off x="7842118" y="5256563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79B631D-33B7-319E-4AD6-870E711AFAA9}"/>
              </a:ext>
            </a:extLst>
          </p:cNvPr>
          <p:cNvSpPr txBox="1"/>
          <p:nvPr/>
        </p:nvSpPr>
        <p:spPr>
          <a:xfrm>
            <a:off x="446052" y="6029377"/>
            <a:ext cx="1094418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提供合适的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Prompt, 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包括但不仅限于智能对话、文本生成、计算推理、代码生成补全等场景</a:t>
            </a:r>
          </a:p>
        </p:txBody>
      </p:sp>
    </p:spTree>
    <p:extLst>
      <p:ext uri="{BB962C8B-B14F-4D97-AF65-F5344CB8AC3E}">
        <p14:creationId xmlns:p14="http://schemas.microsoft.com/office/powerpoint/2010/main" val="280958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394665C-766A-8524-202D-D856067D6D88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C9DB679-5C4F-6346-EAE1-ED778C26C143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C5FA5A9-432C-7951-FF4F-C4B837522DDF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52ACC28-303B-B1B4-8C46-E0C1D4133E46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1D18D1-D97D-12A3-DF71-79AEA44B0194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D12C03-CC73-44A6-EAB8-7AD4181A5CC5}"/>
              </a:ext>
            </a:extLst>
          </p:cNvPr>
          <p:cNvSpPr txBox="1"/>
          <p:nvPr/>
        </p:nvSpPr>
        <p:spPr>
          <a:xfrm>
            <a:off x="5058252" y="805070"/>
            <a:ext cx="2002471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故事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诗歌写作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社交媒体内容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剧本或者对话设计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481E27-7CF4-23EF-EBDF-51E5D016C80D}"/>
              </a:ext>
            </a:extLst>
          </p:cNvPr>
          <p:cNvSpPr txBox="1"/>
          <p:nvPr/>
        </p:nvSpPr>
        <p:spPr>
          <a:xfrm>
            <a:off x="7740098" y="1129550"/>
            <a:ext cx="3530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你将扮演专业的微信公众号创作者，根据我给的关键字或内容写出爆款文章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603EE5B-418A-18F8-DF4D-7B06D328FDC8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243694C7-414B-F7C5-A8C0-915FD0662B8A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7FE84FD-3B6D-3C33-4C90-D5E2C3628F67}"/>
              </a:ext>
            </a:extLst>
          </p:cNvPr>
          <p:cNvCxnSpPr/>
          <p:nvPr/>
        </p:nvCxnSpPr>
        <p:spPr>
          <a:xfrm>
            <a:off x="10897616" y="2038252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E4F670B-A327-A59C-8E80-45E5791F8071}"/>
              </a:ext>
            </a:extLst>
          </p:cNvPr>
          <p:cNvCxnSpPr>
            <a:cxnSpLocks/>
          </p:cNvCxnSpPr>
          <p:nvPr/>
        </p:nvCxnSpPr>
        <p:spPr>
          <a:xfrm flipV="1">
            <a:off x="11181041" y="1817130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2E3CED5-1BD1-D2F2-EB38-61712147AAF9}"/>
              </a:ext>
            </a:extLst>
          </p:cNvPr>
          <p:cNvSpPr txBox="1"/>
          <p:nvPr/>
        </p:nvSpPr>
        <p:spPr>
          <a:xfrm>
            <a:off x="5512788" y="2642855"/>
            <a:ext cx="2031325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摘要与改写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长文本摘要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文本简化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多语言翻译与本地化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43691-7B4A-8091-5366-BE829C87DFD4}"/>
              </a:ext>
            </a:extLst>
          </p:cNvPr>
          <p:cNvSpPr txBox="1"/>
          <p:nvPr/>
        </p:nvSpPr>
        <p:spPr>
          <a:xfrm>
            <a:off x="7818032" y="2866496"/>
            <a:ext cx="4088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你扮演专业的拼写和语法校对助理改进我的文章。用更美丽、优雅、高级的英语单词和句子替换我的单词和句子，但使它们更具文学性，在</a:t>
            </a:r>
            <a:r>
              <a:rPr lang="en-US" altLang="zh-CN" dirty="0"/>
              <a:t>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杂志风格中提高我的表达水平。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A7341ED-B4BA-BFC5-D8A1-D5520D70C76C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0AB9ECE-F669-6A5F-2529-C424B3C5D0A4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A9A96724-7F84-35ED-026B-E9EBCDEEAC1E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A8D28AD-5057-7F88-5DF9-71ED1AF0D245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2B903BE-DD42-4E83-CE37-247EA224A94C}"/>
              </a:ext>
            </a:extLst>
          </p:cNvPr>
          <p:cNvSpPr txBox="1"/>
          <p:nvPr/>
        </p:nvSpPr>
        <p:spPr>
          <a:xfrm>
            <a:off x="5349248" y="4686201"/>
            <a:ext cx="2031325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结构化生成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表格、列表生成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代码注释、文档书写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583077-807F-356E-591F-2B5F1153FE5A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你是一位代码检查专家，尤其擅长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代码，检查我的代码，如果可以优化给出方案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4D89D622-E856-32F6-B829-AC79B09D32CB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0181D56-D448-D31A-8523-BF788CC15387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5369BCD-362A-64A8-3161-AD08FA721E8D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3F1A1E-87FF-CE61-B17F-21A3FCCA3F88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7C6A7E8-1F71-CF92-1F93-BF727740FD0E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8F21D6-3F0D-6571-1F1B-8C1322DAA6F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2B175F-2264-8631-22A4-E56551E4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B4F5-2284-7A4A-B149-C58E4CF4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1A9BB4F-86D2-BA16-A607-0E32A6120113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自然语言理解分析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39E6DA2-30ED-F26D-D157-309C0B76B225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DF9A4E4-89AB-10D4-5F09-241A8A866A26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33DA02-3858-8C7E-313E-58269242D0CC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AFBB19B-B134-2A63-D7C1-3799FD6008A9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1E6EB1-7C12-8C6C-8F01-1619E6C3A074}"/>
              </a:ext>
            </a:extLst>
          </p:cNvPr>
          <p:cNvSpPr txBox="1"/>
          <p:nvPr/>
        </p:nvSpPr>
        <p:spPr>
          <a:xfrm>
            <a:off x="5058252" y="805070"/>
            <a:ext cx="1107996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实体提取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意图识别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9B3B18-44FF-2A71-99E2-13599F7BD169}"/>
              </a:ext>
            </a:extLst>
          </p:cNvPr>
          <p:cNvSpPr txBox="1"/>
          <p:nvPr/>
        </p:nvSpPr>
        <p:spPr>
          <a:xfrm>
            <a:off x="7740098" y="1129550"/>
            <a:ext cx="35308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你是一位专业的情感分析专家，尤其擅长分析青少年心理健康问题，现在你需要根据用户的诉求进行分析并给出答案。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EF54262-D042-F892-AB3D-D6EDE0260F2A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38960FC-175A-E9F7-3359-32CFF73A82B4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CAFDBB7-CA7B-4580-18A7-141E4C1B796F}"/>
              </a:ext>
            </a:extLst>
          </p:cNvPr>
          <p:cNvCxnSpPr/>
          <p:nvPr/>
        </p:nvCxnSpPr>
        <p:spPr>
          <a:xfrm>
            <a:off x="10972800" y="2119491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1BF2CA3-BD7E-2589-EEAA-F8B99C436487}"/>
              </a:ext>
            </a:extLst>
          </p:cNvPr>
          <p:cNvCxnSpPr>
            <a:cxnSpLocks/>
          </p:cNvCxnSpPr>
          <p:nvPr/>
        </p:nvCxnSpPr>
        <p:spPr>
          <a:xfrm flipV="1">
            <a:off x="11256225" y="1898369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445637F-562C-BEA8-705C-02C9B3AC3513}"/>
              </a:ext>
            </a:extLst>
          </p:cNvPr>
          <p:cNvSpPr txBox="1"/>
          <p:nvPr/>
        </p:nvSpPr>
        <p:spPr>
          <a:xfrm>
            <a:off x="5512788" y="2642855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文本分类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垃圾内容检测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主题标签生成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370573-87EB-1369-2262-A042B43E8839}"/>
              </a:ext>
            </a:extLst>
          </p:cNvPr>
          <p:cNvSpPr txBox="1"/>
          <p:nvPr/>
        </p:nvSpPr>
        <p:spPr>
          <a:xfrm>
            <a:off x="7818032" y="2866496"/>
            <a:ext cx="40882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你是一名机器学习专家，在文本分类领域有着很深的造诣，尤其是利用</a:t>
            </a:r>
            <a:r>
              <a:rPr lang="en-US" altLang="zh-CN" dirty="0" err="1"/>
              <a:t>kNN</a:t>
            </a:r>
            <a:r>
              <a:rPr lang="zh-CN" altLang="en-US" dirty="0"/>
              <a:t>和</a:t>
            </a:r>
            <a:r>
              <a:rPr lang="en-US" altLang="zh-CN" dirty="0"/>
              <a:t>SVM</a:t>
            </a:r>
            <a:r>
              <a:rPr lang="zh-CN" altLang="en-US" dirty="0"/>
              <a:t>模型进行垃圾邮件分类，现在提供你一封邮件请判断是否是垃圾邮件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8AD8129-1942-84B8-BC04-AEEA0C6BFDB6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B1C31DA-9486-A465-C860-E10738BA9498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CBAF69C-1E54-5666-2A8E-8ACEAE8E1C67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62459DF-1145-A683-9D6C-54D57B55675D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10EC661-4583-F7B9-BE6E-D66B711F9A4B}"/>
              </a:ext>
            </a:extLst>
          </p:cNvPr>
          <p:cNvSpPr txBox="1"/>
          <p:nvPr/>
        </p:nvSpPr>
        <p:spPr>
          <a:xfrm>
            <a:off x="5349248" y="4686201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知识推理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逻辑问题解答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75F9F7-4943-6ABB-85D2-6654B5C9322C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你是一名资深的数学和物理老师，尤其擅长高中的物理课程讲解，现在提供你一些物理题，请进行解答。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75CF81C6-8FEA-5BBD-0B2E-D0A5C07E75DC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0804B48-7C02-706F-7456-BDC3EF9CD513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677E7B7-3543-2B6D-2B1C-CB85D1C57C05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295D37C-77BC-4368-C69A-FA1371A6461E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9693302-FD8F-6167-0441-B4A2B8B339C0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7058B4-932B-5EAA-6DA3-E95F84A1925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381310-C6DF-B265-64E7-B6B11418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06E9-CCB5-0657-7DD6-D62AB75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7354E-AF46-B6ED-05D2-630E3DB9F38B}"/>
              </a:ext>
            </a:extLst>
          </p:cNvPr>
          <p:cNvSpPr txBox="1"/>
          <p:nvPr/>
        </p:nvSpPr>
        <p:spPr>
          <a:xfrm>
            <a:off x="2686476" y="3019237"/>
            <a:ext cx="681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</a:p>
          <a:p>
            <a:pPr algn="ctr"/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How can LLM be effectively utilized in daily life and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D974F-A4EF-BB4F-AAB8-3E617BD0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B1E6A3A1-D4C2-8D85-BD17-51907C99AABF}"/>
              </a:ext>
            </a:extLst>
          </p:cNvPr>
          <p:cNvSpPr/>
          <p:nvPr/>
        </p:nvSpPr>
        <p:spPr>
          <a:xfrm>
            <a:off x="2686476" y="2885848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64D0D91-9318-86E7-7BB2-AFF8BE506101}"/>
              </a:ext>
            </a:extLst>
          </p:cNvPr>
          <p:cNvSpPr/>
          <p:nvPr/>
        </p:nvSpPr>
        <p:spPr>
          <a:xfrm rot="10800000">
            <a:off x="9207168" y="3465513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5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FAD61F-73AA-0387-5B4A-A9B2A6F8249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22B72A-9724-5A59-1419-C8701153DFC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8F5061-3D10-72B8-3C3D-AE9348D4DFB4}"/>
              </a:ext>
            </a:extLst>
          </p:cNvPr>
          <p:cNvSpPr txBox="1"/>
          <p:nvPr/>
        </p:nvSpPr>
        <p:spPr>
          <a:xfrm>
            <a:off x="455992" y="2419074"/>
            <a:ext cx="178031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9C377F-D711-C241-3214-091BD5B0605F}"/>
              </a:ext>
            </a:extLst>
          </p:cNvPr>
          <p:cNvSpPr/>
          <p:nvPr/>
        </p:nvSpPr>
        <p:spPr>
          <a:xfrm>
            <a:off x="3828161" y="84054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指令驱动型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3F7883-326C-D278-BA33-0EC40B4225B4}"/>
              </a:ext>
            </a:extLst>
          </p:cNvPr>
          <p:cNvSpPr/>
          <p:nvPr/>
        </p:nvSpPr>
        <p:spPr>
          <a:xfrm>
            <a:off x="3828160" y="1927219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需求导向型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2538E1-FCDB-6A9C-DCF9-A5BDC9E2EB0D}"/>
              </a:ext>
            </a:extLst>
          </p:cNvPr>
          <p:cNvSpPr/>
          <p:nvPr/>
        </p:nvSpPr>
        <p:spPr>
          <a:xfrm>
            <a:off x="3828159" y="3126960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混合模式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4B285-47C3-85EE-446A-D9FFCA735669}"/>
              </a:ext>
            </a:extLst>
          </p:cNvPr>
          <p:cNvSpPr/>
          <p:nvPr/>
        </p:nvSpPr>
        <p:spPr>
          <a:xfrm>
            <a:off x="3828159" y="432670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启发式提问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09025C-C011-BA1C-2DE8-7738D7D9758A}"/>
              </a:ext>
            </a:extLst>
          </p:cNvPr>
          <p:cNvSpPr/>
          <p:nvPr/>
        </p:nvSpPr>
        <p:spPr>
          <a:xfrm>
            <a:off x="7180962" y="85119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编写快速排序函数，输出包含注释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5138D-8C81-7E54-D4BE-728AF0F14490}"/>
              </a:ext>
            </a:extLst>
          </p:cNvPr>
          <p:cNvSpPr/>
          <p:nvPr/>
        </p:nvSpPr>
        <p:spPr>
          <a:xfrm>
            <a:off x="7180962" y="1920173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我需要优化用户登陆流程，情分析当前瓶颈并给出三种方案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BB07B5-45AB-10C5-EEB7-0A9078692700}"/>
              </a:ext>
            </a:extLst>
          </p:cNvPr>
          <p:cNvSpPr/>
          <p:nvPr/>
        </p:nvSpPr>
        <p:spPr>
          <a:xfrm>
            <a:off x="7180962" y="312491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设计一个重庆三日游计划，要求包含洪崖洞和来福士，预算在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0F7581-F738-0E07-E05B-0606F3492F5F}"/>
              </a:ext>
            </a:extLst>
          </p:cNvPr>
          <p:cNvSpPr/>
          <p:nvPr/>
        </p:nvSpPr>
        <p:spPr>
          <a:xfrm>
            <a:off x="7180962" y="4326701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为什么选择梯度下降法优化神经网络，请对比其他算法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90A24D9B-62DF-1BF4-CB7F-9E230CDC7B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36306" y="1155199"/>
            <a:ext cx="1591855" cy="161781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21A02AF9-3D6B-34D2-59F8-B0307E9E44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236306" y="2241877"/>
            <a:ext cx="1591854" cy="5311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C4F510FF-EF16-EDFA-F3A7-35FC3DAF2B1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236306" y="2773017"/>
            <a:ext cx="1591853" cy="66860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D1692548-FABD-912E-4D83-94840F5104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36306" y="2773017"/>
            <a:ext cx="1591853" cy="186834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337306A-000A-F20E-2DB1-3BC831D81E5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425552" y="1155199"/>
            <a:ext cx="1755410" cy="1065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52BCD24-3638-DF97-5B30-15F56ED292F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425551" y="2234831"/>
            <a:ext cx="1755411" cy="70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1644E54-B119-734A-905F-286356C2FD66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5425550" y="3439573"/>
            <a:ext cx="1755412" cy="20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8A6BB38-D14D-860F-4BC1-2F71E09490C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425550" y="4641359"/>
            <a:ext cx="175541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EFAD0D4-9D59-99C4-D66B-A20B3DC0716F}"/>
              </a:ext>
            </a:extLst>
          </p:cNvPr>
          <p:cNvSpPr txBox="1"/>
          <p:nvPr/>
        </p:nvSpPr>
        <p:spPr>
          <a:xfrm>
            <a:off x="5441482" y="81202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简单任务，需快速执行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CCE845-9EBE-9720-5D05-40B579645673}"/>
              </a:ext>
            </a:extLst>
          </p:cNvPr>
          <p:cNvSpPr txBox="1"/>
          <p:nvPr/>
        </p:nvSpPr>
        <p:spPr>
          <a:xfrm>
            <a:off x="5507329" y="174827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复杂问题，需模型自主推理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A4E2E-B860-01DA-FF22-4D31888CB1D9}"/>
              </a:ext>
            </a:extLst>
          </p:cNvPr>
          <p:cNvSpPr txBox="1"/>
          <p:nvPr/>
        </p:nvSpPr>
        <p:spPr>
          <a:xfrm>
            <a:off x="5441482" y="3092976"/>
            <a:ext cx="159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平衡灵活性和可控性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98EF2B-B6CD-9577-FE68-4458C0FE5019}"/>
              </a:ext>
            </a:extLst>
          </p:cNvPr>
          <p:cNvSpPr txBox="1"/>
          <p:nvPr/>
        </p:nvSpPr>
        <p:spPr>
          <a:xfrm>
            <a:off x="5451007" y="417954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探索性问题，需模型解释逻辑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7818E46-096E-FCDC-01E3-C8AE05947E00}"/>
              </a:ext>
            </a:extLst>
          </p:cNvPr>
          <p:cNvSpPr/>
          <p:nvPr/>
        </p:nvSpPr>
        <p:spPr>
          <a:xfrm>
            <a:off x="522376" y="5441490"/>
            <a:ext cx="1517375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简洁明确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F434271F-31CF-5D16-5861-0285D6D48F81}"/>
              </a:ext>
            </a:extLst>
          </p:cNvPr>
          <p:cNvSpPr/>
          <p:nvPr/>
        </p:nvSpPr>
        <p:spPr>
          <a:xfrm>
            <a:off x="2404185" y="5441490"/>
            <a:ext cx="1517376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考虑受众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B998F68-BE1F-32E5-CD99-8261751A0E32}"/>
              </a:ext>
            </a:extLst>
          </p:cNvPr>
          <p:cNvSpPr/>
          <p:nvPr/>
        </p:nvSpPr>
        <p:spPr>
          <a:xfrm>
            <a:off x="4285995" y="5441490"/>
            <a:ext cx="1600132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分解复杂任务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7C194834-FC34-CE4B-58F7-F025B8EAE905}"/>
              </a:ext>
            </a:extLst>
          </p:cNvPr>
          <p:cNvSpPr/>
          <p:nvPr/>
        </p:nvSpPr>
        <p:spPr>
          <a:xfrm>
            <a:off x="6323586" y="5441490"/>
            <a:ext cx="1682889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用肯定性指令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7A11C02E-EF1F-F5B0-09B8-F94DB1A32BDA}"/>
              </a:ext>
            </a:extLst>
          </p:cNvPr>
          <p:cNvSpPr/>
          <p:nvPr/>
        </p:nvSpPr>
        <p:spPr>
          <a:xfrm>
            <a:off x="1822810" y="6120664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示例驱动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AE451B0-CC01-7F5E-9430-1CA9F43A157B}"/>
              </a:ext>
            </a:extLst>
          </p:cNvPr>
          <p:cNvSpPr/>
          <p:nvPr/>
        </p:nvSpPr>
        <p:spPr>
          <a:xfrm>
            <a:off x="3681426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明确角色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CDF4EC1-0B7B-C62F-88BE-93A121EBD0A9}"/>
              </a:ext>
            </a:extLst>
          </p:cNvPr>
          <p:cNvSpPr/>
          <p:nvPr/>
        </p:nvSpPr>
        <p:spPr>
          <a:xfrm>
            <a:off x="5626872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遵守规则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D3239B0-05FD-36E6-C252-9A7CF0C8DFD4}"/>
              </a:ext>
            </a:extLst>
          </p:cNvPr>
          <p:cNvSpPr/>
          <p:nvPr/>
        </p:nvSpPr>
        <p:spPr>
          <a:xfrm>
            <a:off x="7683584" y="6110399"/>
            <a:ext cx="1600132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自然语言回答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3901DE-B29C-EDDE-5B7C-CB081D3FD0FB}"/>
              </a:ext>
            </a:extLst>
          </p:cNvPr>
          <p:cNvSpPr txBox="1"/>
          <p:nvPr/>
        </p:nvSpPr>
        <p:spPr>
          <a:xfrm>
            <a:off x="9988185" y="5494646"/>
            <a:ext cx="178031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提示词</a:t>
            </a:r>
            <a:r>
              <a:rPr lang="en-US" altLang="zh-CN" dirty="0">
                <a:solidFill>
                  <a:schemeClr val="tx1"/>
                </a:solidFill>
              </a:rPr>
              <a:t>Prompt</a:t>
            </a:r>
            <a:r>
              <a:rPr lang="zh-CN" altLang="en-US" dirty="0">
                <a:solidFill>
                  <a:schemeClr val="tx1"/>
                </a:solidFill>
              </a:rPr>
              <a:t>技巧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BFEB08-B90A-8BB2-CBB1-5A06E77A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5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C3E8A-9369-8F72-6456-B72777D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314C5E3E-3DF3-98CA-A277-7850ED316B72}"/>
              </a:ext>
            </a:extLst>
          </p:cNvPr>
          <p:cNvSpPr/>
          <p:nvPr/>
        </p:nvSpPr>
        <p:spPr>
          <a:xfrm>
            <a:off x="6798320" y="3588026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0EB923-3458-1C17-2ACD-10BEE99E41BA}"/>
              </a:ext>
            </a:extLst>
          </p:cNvPr>
          <p:cNvSpPr/>
          <p:nvPr/>
        </p:nvSpPr>
        <p:spPr>
          <a:xfrm>
            <a:off x="219489" y="1062258"/>
            <a:ext cx="5876511" cy="487140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B54D2D-7D25-15CE-CD5C-77BD9280E9F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AD25F3-1317-8C5C-94E1-3EB2324BB324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67F1C6-A0B0-E881-AC0E-C2161E9A25DC}"/>
              </a:ext>
            </a:extLst>
          </p:cNvPr>
          <p:cNvSpPr txBox="1"/>
          <p:nvPr/>
        </p:nvSpPr>
        <p:spPr>
          <a:xfrm>
            <a:off x="2194016" y="862202"/>
            <a:ext cx="192745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0B7156-4C47-12F6-B66A-CC232ED13735}"/>
              </a:ext>
            </a:extLst>
          </p:cNvPr>
          <p:cNvSpPr txBox="1"/>
          <p:nvPr/>
        </p:nvSpPr>
        <p:spPr>
          <a:xfrm>
            <a:off x="289061" y="1462367"/>
            <a:ext cx="5737363" cy="411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（Prompt）是用户输入给AI系统的指令或信息，用于引导AI生成特定的输出或执行特定的任务。简单来说，提示语就是我们与AI“对话”时所使用的语言，它可以是一个简单的问题，一段详细的指令，也可以是一个复杂的任务描述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提示语包含：指令、上下文和期望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Instruction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你希望他执行什么任务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：给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提供背景信息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期望（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Expectation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：明确或隐含表达对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输出的要求和预期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EF623A-F08C-B4BD-B6C8-F8B1FB63F5BB}"/>
              </a:ext>
            </a:extLst>
          </p:cNvPr>
          <p:cNvSpPr/>
          <p:nvPr/>
        </p:nvSpPr>
        <p:spPr>
          <a:xfrm>
            <a:off x="6927616" y="1462367"/>
            <a:ext cx="122242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输入提示语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5B784E-531A-43A1-7AAB-2B6F32D6218A}"/>
              </a:ext>
            </a:extLst>
          </p:cNvPr>
          <p:cNvSpPr/>
          <p:nvPr/>
        </p:nvSpPr>
        <p:spPr>
          <a:xfrm>
            <a:off x="9534893" y="1468331"/>
            <a:ext cx="1537298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1600" b="1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16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115D54E-EF31-D675-7CE4-FF0D9FB8B244}"/>
              </a:ext>
            </a:extLst>
          </p:cNvPr>
          <p:cNvCxnSpPr>
            <a:cxnSpLocks/>
          </p:cNvCxnSpPr>
          <p:nvPr/>
        </p:nvCxnSpPr>
        <p:spPr>
          <a:xfrm>
            <a:off x="8179859" y="1790359"/>
            <a:ext cx="13418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74021FA-0568-CB44-BADD-0CAE05C328F4}"/>
              </a:ext>
            </a:extLst>
          </p:cNvPr>
          <p:cNvCxnSpPr/>
          <p:nvPr/>
        </p:nvCxnSpPr>
        <p:spPr>
          <a:xfrm flipH="1">
            <a:off x="7603435" y="2276060"/>
            <a:ext cx="24350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7D07AF0-F6B3-1775-51C9-E05154E1E4A5}"/>
              </a:ext>
            </a:extLst>
          </p:cNvPr>
          <p:cNvSpPr/>
          <p:nvPr/>
        </p:nvSpPr>
        <p:spPr>
          <a:xfrm>
            <a:off x="6967285" y="2454243"/>
            <a:ext cx="410490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生成输出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根据提示语生成相应的回答或完成特定任务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4C2003-00BB-575C-6EF2-8EB920890CFE}"/>
              </a:ext>
            </a:extLst>
          </p:cNvPr>
          <p:cNvSpPr/>
          <p:nvPr/>
        </p:nvSpPr>
        <p:spPr>
          <a:xfrm>
            <a:off x="7295277" y="4120068"/>
            <a:ext cx="1351722" cy="65598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（任务描述）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3D486E-6AA9-013E-34AA-01FDAE26230D}"/>
              </a:ext>
            </a:extLst>
          </p:cNvPr>
          <p:cNvSpPr/>
          <p:nvPr/>
        </p:nvSpPr>
        <p:spPr>
          <a:xfrm>
            <a:off x="9407364" y="4125336"/>
            <a:ext cx="1351722" cy="65598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（背景信息）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0B4CE9A-63E9-5CBC-A455-CBC52E7A6833}"/>
              </a:ext>
            </a:extLst>
          </p:cNvPr>
          <p:cNvSpPr/>
          <p:nvPr/>
        </p:nvSpPr>
        <p:spPr>
          <a:xfrm>
            <a:off x="7295277" y="4954233"/>
            <a:ext cx="1351722" cy="6559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（具体数据）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AACF95E-10C1-9BE9-CE31-6FD856074A6A}"/>
              </a:ext>
            </a:extLst>
          </p:cNvPr>
          <p:cNvSpPr/>
          <p:nvPr/>
        </p:nvSpPr>
        <p:spPr>
          <a:xfrm>
            <a:off x="9407364" y="4959501"/>
            <a:ext cx="1351722" cy="6559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输出格式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（期望输出）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065757-56EA-A31A-BE09-E65F211639E8}"/>
              </a:ext>
            </a:extLst>
          </p:cNvPr>
          <p:cNvSpPr txBox="1"/>
          <p:nvPr/>
        </p:nvSpPr>
        <p:spPr>
          <a:xfrm>
            <a:off x="7857252" y="3652638"/>
            <a:ext cx="22161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6126CA-92FD-BF22-DFF1-B095DF8CFF08}"/>
              </a:ext>
            </a:extLst>
          </p:cNvPr>
          <p:cNvSpPr/>
          <p:nvPr/>
        </p:nvSpPr>
        <p:spPr>
          <a:xfrm>
            <a:off x="6798320" y="1062257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CD06E-F585-0588-E911-6BD50140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AEB99-DD1A-66B0-B511-06675D6F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155988-F6F7-E4D0-6BD1-346183F501B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15D488-529F-A82F-E3C3-DBA91B37B10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A5206-B554-3316-6CFA-1A1D93B4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2" y="1469897"/>
            <a:ext cx="7772400" cy="3991232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912960-992C-1EC9-52DF-302EBE8915FE}"/>
              </a:ext>
            </a:extLst>
          </p:cNvPr>
          <p:cNvCxnSpPr/>
          <p:nvPr/>
        </p:nvCxnSpPr>
        <p:spPr>
          <a:xfrm>
            <a:off x="2100468" y="3051313"/>
            <a:ext cx="1149628" cy="64604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F1512C-89EC-F4AC-4C35-7C2565A19C80}"/>
              </a:ext>
            </a:extLst>
          </p:cNvPr>
          <p:cNvCxnSpPr/>
          <p:nvPr/>
        </p:nvCxnSpPr>
        <p:spPr>
          <a:xfrm flipH="1">
            <a:off x="336721" y="3051313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35D5E-0FFF-7C54-F4D5-746363E1A487}"/>
              </a:ext>
            </a:extLst>
          </p:cNvPr>
          <p:cNvSpPr txBox="1"/>
          <p:nvPr/>
        </p:nvSpPr>
        <p:spPr>
          <a:xfrm>
            <a:off x="263491" y="1598886"/>
            <a:ext cx="3716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表示触发更复杂的多步推理能力，适合需要逻辑链分析的场景，比如数学和物理题推导、文学作品隐喻分析、编程问题架构设计、需要分步骤解释的操作指南 （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R1/V3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0B18E75-5A1F-AD1D-7643-507B7493A06B}"/>
              </a:ext>
            </a:extLst>
          </p:cNvPr>
          <p:cNvCxnSpPr>
            <a:cxnSpLocks/>
          </p:cNvCxnSpPr>
          <p:nvPr/>
        </p:nvCxnSpPr>
        <p:spPr>
          <a:xfrm flipH="1" flipV="1">
            <a:off x="4770783" y="3916017"/>
            <a:ext cx="1868556" cy="66592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E981AA2-F0EA-B9BC-2E70-A9F34A1E7498}"/>
              </a:ext>
            </a:extLst>
          </p:cNvPr>
          <p:cNvCxnSpPr/>
          <p:nvPr/>
        </p:nvCxnSpPr>
        <p:spPr>
          <a:xfrm flipH="1">
            <a:off x="6639339" y="4581939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01DE5C3-83DC-7111-4152-CDC30793343C}"/>
              </a:ext>
            </a:extLst>
          </p:cNvPr>
          <p:cNvSpPr txBox="1"/>
          <p:nvPr/>
        </p:nvSpPr>
        <p:spPr>
          <a:xfrm>
            <a:off x="6857999" y="4709253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表示实时获取最新网络信息、适合实效性强的查询，典型场景包括查询实时估计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汇率、验证最新科研成果、获取突发事件进展、检索特定网页内容等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9CAADD8-3339-47DD-EC0C-122BB0D6AB9D}"/>
              </a:ext>
            </a:extLst>
          </p:cNvPr>
          <p:cNvCxnSpPr>
            <a:cxnSpLocks/>
          </p:cNvCxnSpPr>
          <p:nvPr/>
        </p:nvCxnSpPr>
        <p:spPr>
          <a:xfrm flipH="1">
            <a:off x="8403086" y="2276061"/>
            <a:ext cx="452679" cy="1374249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EAADA32-51D5-516D-E638-2EA245F4E0FD}"/>
              </a:ext>
            </a:extLst>
          </p:cNvPr>
          <p:cNvCxnSpPr/>
          <p:nvPr/>
        </p:nvCxnSpPr>
        <p:spPr>
          <a:xfrm flipH="1">
            <a:off x="8855765" y="2269435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AEA94C3-60B1-F060-3B7D-69AC43AAB4C1}"/>
              </a:ext>
            </a:extLst>
          </p:cNvPr>
          <p:cNvSpPr txBox="1"/>
          <p:nvPr/>
        </p:nvSpPr>
        <p:spPr>
          <a:xfrm>
            <a:off x="8212152" y="1188905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添加附件信息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(pdf, doc, txt, md, csv, jpg,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jpng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，便于针对某些具体垂直领域的信息进行问答、推理、内容生产、检索、修改等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145CCB-C621-BA52-842B-D18538C17217}"/>
              </a:ext>
            </a:extLst>
          </p:cNvPr>
          <p:cNvSpPr txBox="1"/>
          <p:nvPr/>
        </p:nvSpPr>
        <p:spPr>
          <a:xfrm>
            <a:off x="1707391" y="6176533"/>
            <a:ext cx="8704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需要注意的是，大模型属于概率模型，每次生成的回答内容可能不完全相同。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53BD5B-D108-562B-A4AA-22DF9EBE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605D5-1D86-B940-1FF8-67157953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1685F1-22A2-6D01-13EE-0222C416B8E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DED94C-8376-D2B9-90AF-574EF5FB72C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B4C30A-BFF8-EDDF-EA28-640915A5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5" y="1474940"/>
            <a:ext cx="10685505" cy="3733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5DB05B-F511-9172-F34A-62CE6ABC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7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B96D-FB9B-8DD8-F87C-ACBC39E1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59599-F9E6-470A-FBA6-140A024CC8E1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1E03C1-3511-A4E9-4050-30098EAD5D7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DF26D1-75D4-8DBC-5821-80C45538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32690"/>
              </p:ext>
            </p:extLst>
          </p:nvPr>
        </p:nvGraphicFramePr>
        <p:xfrm>
          <a:off x="1015653" y="1951651"/>
          <a:ext cx="9549642" cy="227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214">
                  <a:extLst>
                    <a:ext uri="{9D8B030D-6E8A-4147-A177-3AD203B41FA5}">
                      <a16:colId xmlns:a16="http://schemas.microsoft.com/office/drawing/2014/main" val="3839522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1701343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615102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维度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V3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R1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规范性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强规范约束（操作路径明确）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弱规范约束（操作路径开放）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0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结果导向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目标确定性高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目标开发性高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50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响应模式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被动适配（按规则执行）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主动创新（自主决策）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9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风险特征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低风险（稳定可控）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高风险（不确定性高）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17570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EEA05EC-06EC-2DE9-4ECC-D43330F6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9944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5796CD-12B6-C659-E1D9-1E8328DD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0" y="1448680"/>
            <a:ext cx="5115752" cy="3836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6FAF1-AD2F-0B2C-6DFC-6A9D715FF1E7}"/>
              </a:ext>
            </a:extLst>
          </p:cNvPr>
          <p:cNvSpPr txBox="1"/>
          <p:nvPr/>
        </p:nvSpPr>
        <p:spPr>
          <a:xfrm>
            <a:off x="6006548" y="1406165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 PhD in Nanjing University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FE36A6-D1BB-1DED-C196-5FF2976D3057}"/>
              </a:ext>
            </a:extLst>
          </p:cNvPr>
          <p:cNvSpPr txBox="1"/>
          <p:nvPr/>
        </p:nvSpPr>
        <p:spPr>
          <a:xfrm>
            <a:off x="6006548" y="2155473"/>
            <a:ext cx="5766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Former Senior Engineer in HUAWEI 2012 Lab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930C4-BCE6-38DA-2543-F5FEE60C6A21}"/>
              </a:ext>
            </a:extLst>
          </p:cNvPr>
          <p:cNvSpPr txBox="1"/>
          <p:nvPr/>
        </p:nvSpPr>
        <p:spPr>
          <a:xfrm>
            <a:off x="6006548" y="2904876"/>
            <a:ext cx="604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Accepted Paper at UAI/ICRA/CVPR/</a:t>
            </a:r>
            <a:r>
              <a:rPr kumimoji="1"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MobiSys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(CCF-A/CCF-B)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66438E-02E5-6D7E-594C-275C901803F7}"/>
              </a:ext>
            </a:extLst>
          </p:cNvPr>
          <p:cNvSpPr txBox="1"/>
          <p:nvPr/>
        </p:nvSpPr>
        <p:spPr>
          <a:xfrm>
            <a:off x="6006548" y="3962055"/>
            <a:ext cx="590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Reviewers at top AI conferences (ICML/ICLR/NIPS/UAI), Reviewer at top Robotic conferences (ICRA/IROS), Program Committee at AAAI (CCF-A)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5BE39-5DB8-FA0C-4D33-872B1F15CA8A}"/>
              </a:ext>
            </a:extLst>
          </p:cNvPr>
          <p:cNvSpPr txBox="1"/>
          <p:nvPr/>
        </p:nvSpPr>
        <p:spPr>
          <a:xfrm>
            <a:off x="1635887" y="5377066"/>
            <a:ext cx="289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2024, Tokyo Japan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77F979-8F88-8813-D8E0-26FAFB5A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4F82C1-50A3-5864-176C-AF00BE83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1482-EBCA-60CF-1490-225074F7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DE4BF8-0ADA-91E4-0644-C73C35BCAE3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A5FE0-F2FE-F2B8-D898-0DE266A7207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5B30B-9B9E-29C3-4291-E73C60A2E61D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开放式文本生成任务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7818AD-C8AE-AD65-C60E-890F6F72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0" y="1467921"/>
            <a:ext cx="4565099" cy="50595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35F179-3E37-761C-4EB6-17BB48AF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27" y="1423840"/>
            <a:ext cx="4418072" cy="51983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253F11-488E-4B8C-475E-913900664118}"/>
              </a:ext>
            </a:extLst>
          </p:cNvPr>
          <p:cNvSpPr txBox="1"/>
          <p:nvPr/>
        </p:nvSpPr>
        <p:spPr>
          <a:xfrm>
            <a:off x="5408674" y="3265458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59246D-ABF2-2D7B-ACED-FB8566733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B9B-CC7D-0F8F-E135-4CDF9443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956E98-277A-FCFF-6FCB-E847CC3777A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BCF09C-88D6-46DB-C935-48FE20CA8948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5D65F5-6330-ED04-A61A-403B6332F842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规范式文本生成任务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8CF41-2E23-1B9B-E9F3-933B9842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89" y="1812062"/>
            <a:ext cx="5009568" cy="32338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0F6CC6-3369-21EA-0641-B00A22FF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79" y="1194905"/>
            <a:ext cx="44577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F98F10-8F70-F879-02A9-F4FE19C3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97" y="2007429"/>
            <a:ext cx="4353899" cy="457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19A6113-615B-0022-558D-319392FAFC41}"/>
              </a:ext>
            </a:extLst>
          </p:cNvPr>
          <p:cNvSpPr txBox="1"/>
          <p:nvPr/>
        </p:nvSpPr>
        <p:spPr>
          <a:xfrm>
            <a:off x="8681580" y="794795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481D24-1458-18EC-0A89-F5EAF6E80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03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17CD6A-E196-1036-B6A2-17C2A5865ED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4ABA1A-D0AD-4123-6217-CFB5D55F5AC3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2070C9-E0AA-B0CE-4E30-5C5F3037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03"/>
            <a:ext cx="6416094" cy="39610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371D8F-F66D-FD92-AD0F-09839A3B6F4C}"/>
              </a:ext>
            </a:extLst>
          </p:cNvPr>
          <p:cNvSpPr txBox="1"/>
          <p:nvPr/>
        </p:nvSpPr>
        <p:spPr>
          <a:xfrm>
            <a:off x="2186953" y="924339"/>
            <a:ext cx="7463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“请模仿李白的《望庐山瀑布》做一首诗，题目是《看重庆洪崖洞》”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EBD8AB-6EE5-15D7-78AF-BBB1BB94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5" y="2404229"/>
            <a:ext cx="5847835" cy="2242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1315A17-4698-39F9-B367-A8725EE3F350}"/>
              </a:ext>
            </a:extLst>
          </p:cNvPr>
          <p:cNvSpPr txBox="1"/>
          <p:nvPr/>
        </p:nvSpPr>
        <p:spPr>
          <a:xfrm>
            <a:off x="1679713" y="5748995"/>
            <a:ext cx="260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Chain of Thought (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CoT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FB31A2-12A0-E9AD-30B3-F093C0E04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0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CAD83A4-61B6-0F44-5E3B-BA56860333CA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8E7DDC-24E1-F3F5-4781-6DA6ABB8C9F3}"/>
              </a:ext>
            </a:extLst>
          </p:cNvPr>
          <p:cNvSpPr txBox="1"/>
          <p:nvPr/>
        </p:nvSpPr>
        <p:spPr>
          <a:xfrm>
            <a:off x="692530" y="1268460"/>
            <a:ext cx="10733916" cy="511620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虽然简单提问即可满足大多数需求，但在复杂任务中，适当提供背景信息或明确需求会让结果更精准，具体技巧包括：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知识类问题。比如，基础提问是“量子力学的基本原理是什么？”，优化后的提问是“用通俗易懂的语言解释量子纠缠，适合高中生理解”，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创作类任务（写作、编程等）。比如，基础提问是“写一个关于人工智能的科幻短篇故事”，优化后的提问是“写一个反乌托邦主题的科幻故事，主角是女性工程师，结局有反转”。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实用建议（学习、工作等）。比如，基础提问是“如何提高英语听力？”，优化后的提问是“我每天只有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分钟学习时间，有哪些高效的英语听力练习方法？”。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复杂任务（数据分析、代码调试）。比如，基础提问是“这段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代码报错了，帮我看看问题”，优化后的提问是“我的代码目标是爬取网页数据，但遇到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证书错误。报错信息如下：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粘贴代码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]”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B41ADD-30EF-22AC-F1F2-B4140573FF1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6018E6-DF86-7D0B-3CDB-29C42AC266F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F4C820-DA74-D0DC-3AB9-DC2C79157803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D7A856-6E5E-E76D-EBE5-CE72F32E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1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7F9D-F87D-4EE9-E90A-6D3EBFBA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7E94ED1-0DD7-A132-A5FC-F3C7E620479D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840F0-0566-93E0-FA80-71C0F209542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3B98A1-11F1-8365-D6EF-0F4D519629EE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D7126A-DAE6-5DFE-507B-5BB7D9F4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83" y="1560771"/>
            <a:ext cx="10516809" cy="50288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2510D1-16AB-AE5A-7568-C970FEB2F81E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C0D9FA-65F4-D75A-0AF0-775E5918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3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F27193-114F-4DEB-D31F-DB1CF524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99" y="1175205"/>
            <a:ext cx="10001177" cy="4580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C71159-B1E6-EB16-9F74-F3EE9661565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84B0F1-EE7C-E6E6-0BA8-CB27B01F1E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FE374-535D-3DA3-B62E-2C1ADFAF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2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4E09CD-375E-6C5F-3EAA-CDE2B192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5" y="705678"/>
            <a:ext cx="4614242" cy="6152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742AEA-D99A-FF39-06FD-8698CD9A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1" y="705677"/>
            <a:ext cx="4614242" cy="61523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FDD5F-A20C-7A5C-F0C5-2FAAE8E4D4D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66BD9C-1598-829A-C413-F56E3FD24ED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759E4CB-BD65-FCC7-384B-A7E33CC58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66BE-E744-44C6-696F-7C773FA2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F650F7-7FE4-2876-28F3-81D2C2518AB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272D18-EADD-058D-5DFD-B51AAD2510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3644D-B46F-94E4-E787-4CCD6BDB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3" y="649199"/>
            <a:ext cx="4592369" cy="6123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69DD4B-D7FB-074E-D4B6-0A96510A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97" y="649198"/>
            <a:ext cx="4592370" cy="61231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4E7FAE-1807-477A-7342-AD79301F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20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722A-90FE-EC85-F882-72356A95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2E5330B-EF7A-F9F3-82FA-BA432979DEF9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53A3E7-49DD-2FDD-91A1-332531B69BF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87707-400D-C2BD-7A6D-AD3D292A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8" y="726274"/>
            <a:ext cx="4534563" cy="6046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63B6C0-D9EB-1100-840D-8E8D5106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80" y="726274"/>
            <a:ext cx="4534564" cy="6046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9B731E-DAC9-1FA8-FE7E-0B22A17D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5F03-E376-97EA-D48D-7A0AFCF3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E536A1-0683-C0CE-3E63-8FA7B43F8F6F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4311B0-5C84-410A-84E8-7B888AC9665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FFE13-E029-6315-4714-A0A6C867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52" y="624551"/>
            <a:ext cx="4610856" cy="61478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A20CA4-77E4-9EB1-4D27-1858E48E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78143-64FB-EF07-64A9-EED81DD25443}"/>
              </a:ext>
            </a:extLst>
          </p:cNvPr>
          <p:cNvSpPr txBox="1"/>
          <p:nvPr/>
        </p:nvSpPr>
        <p:spPr>
          <a:xfrm>
            <a:off x="5198883" y="1547570"/>
            <a:ext cx="3959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95EF-415F-FEA0-82F9-1BA9529F25DF}"/>
              </a:ext>
            </a:extLst>
          </p:cNvPr>
          <p:cNvSpPr/>
          <p:nvPr/>
        </p:nvSpPr>
        <p:spPr>
          <a:xfrm>
            <a:off x="0" y="0"/>
            <a:ext cx="32415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 Contents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D387D-9100-0EF4-3203-68239BB8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0500A67-EE8B-3FD7-B118-9233204DC3E7}"/>
              </a:ext>
            </a:extLst>
          </p:cNvPr>
          <p:cNvSpPr/>
          <p:nvPr/>
        </p:nvSpPr>
        <p:spPr>
          <a:xfrm>
            <a:off x="4485899" y="1642419"/>
            <a:ext cx="642806" cy="62425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FD5D6-7565-9940-F14A-B232BE432C90}"/>
              </a:ext>
            </a:extLst>
          </p:cNvPr>
          <p:cNvSpPr txBox="1"/>
          <p:nvPr/>
        </p:nvSpPr>
        <p:spPr>
          <a:xfrm>
            <a:off x="5198883" y="2863171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What can LLMs do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247F75-EB67-5809-8143-0DE1F6E8FEF2}"/>
              </a:ext>
            </a:extLst>
          </p:cNvPr>
          <p:cNvSpPr/>
          <p:nvPr/>
        </p:nvSpPr>
        <p:spPr>
          <a:xfrm>
            <a:off x="4495837" y="2863171"/>
            <a:ext cx="642806" cy="6242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6981E-6E82-080C-4C9C-15F742072BBA}"/>
              </a:ext>
            </a:extLst>
          </p:cNvPr>
          <p:cNvSpPr txBox="1"/>
          <p:nvPr/>
        </p:nvSpPr>
        <p:spPr>
          <a:xfrm>
            <a:off x="5198883" y="4000046"/>
            <a:ext cx="558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LLM be effectively utilized in daily life and work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7E7D5-A08A-02DF-A5A1-58A9413E8935}"/>
              </a:ext>
            </a:extLst>
          </p:cNvPr>
          <p:cNvSpPr/>
          <p:nvPr/>
        </p:nvSpPr>
        <p:spPr>
          <a:xfrm>
            <a:off x="4505776" y="4113739"/>
            <a:ext cx="632867" cy="6197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1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3E83-0FD9-E686-7599-D0F934F71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A0EE87-7FCA-5403-BFF1-3416A91D314D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105D74-923D-F655-4E72-626A81D02DD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EA81A3-D383-2CC7-C6F2-4083283A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1" y="1282148"/>
            <a:ext cx="5888268" cy="5237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141696-5C1A-6EF6-079B-27737DDC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708" y="1261913"/>
            <a:ext cx="5948457" cy="23508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EF04CD-0BAE-E276-CE3F-6F542CDC611C}"/>
              </a:ext>
            </a:extLst>
          </p:cNvPr>
          <p:cNvSpPr txBox="1"/>
          <p:nvPr/>
        </p:nvSpPr>
        <p:spPr>
          <a:xfrm>
            <a:off x="467139" y="981429"/>
            <a:ext cx="5591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大模型概率性幻觉问题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偶尔一本正经胡说八道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44F0BA-FA70-59A3-074A-990C5C21E8D0}"/>
              </a:ext>
            </a:extLst>
          </p:cNvPr>
          <p:cNvSpPr txBox="1"/>
          <p:nvPr/>
        </p:nvSpPr>
        <p:spPr>
          <a:xfrm>
            <a:off x="6306271" y="98142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事实性幻觉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091AF3-E449-EAD4-23F9-A40ECC3F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051114-75E2-6548-9CA9-B9E6CAE15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989" y="3338207"/>
            <a:ext cx="5390322" cy="33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4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AFA21-CA44-397A-1B40-80EBE715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8E1B7-A71E-898B-5F80-73E06BC3E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谢谢各位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2500C-DC0B-B0AC-2071-1D326E3D994D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943A06B-6398-7110-AA3D-5C0259029696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BB90931-ADB8-4BC7-528A-317AC8EF40C3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C8A4B0-A220-2195-ED7F-E7AF256B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B04E4149-919E-0D1F-801A-C4FE1C3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1AA9F86F-AFEC-07E7-8D55-2F7183EA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579BDAE5-27A6-46FF-CCBF-DD290BE7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1F4E8677-FA24-4041-0FA9-3D92CFA9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59C7C3AD-7CD7-F967-569B-29219E47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3EC4AA-8047-BC11-55D4-2FED103F6F46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D8F45A-4E50-B0A8-1182-3D8B9184D12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3E8284-E927-5434-02E5-7E8AF2668EDD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1EC694-CD5A-6016-22FF-0839D3AAF8B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646527-2382-6759-2C67-12C63BF86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D9011-82CD-E437-7B0D-CDDDD5B4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63" y="1126863"/>
            <a:ext cx="4604273" cy="4604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98D56-46B0-7762-7BAD-7727A60D8593}"/>
              </a:ext>
            </a:extLst>
          </p:cNvPr>
          <p:cNvSpPr txBox="1"/>
          <p:nvPr/>
        </p:nvSpPr>
        <p:spPr>
          <a:xfrm>
            <a:off x="5250254" y="5387444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CDE9-5D0D-2869-27B7-BEE38064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266881-DAD9-B978-AA95-CE741D42DC58}"/>
              </a:ext>
            </a:extLst>
          </p:cNvPr>
          <p:cNvSpPr txBox="1"/>
          <p:nvPr/>
        </p:nvSpPr>
        <p:spPr>
          <a:xfrm>
            <a:off x="3740227" y="3019237"/>
            <a:ext cx="47115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09BD0-0829-A1FA-1D91-9B8927C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6E26F4B9-26EE-0AB5-C004-AFD655240D3F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865768AC-50D4-2542-EBAC-BF9FF9F7DF41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图片 1030">
            <a:extLst>
              <a:ext uri="{FF2B5EF4-FFF2-40B4-BE49-F238E27FC236}">
                <a16:creationId xmlns:a16="http://schemas.microsoft.com/office/drawing/2014/main" id="{D1820FFB-0E00-3C48-EB26-56DB9A6D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1029" name="矩形 1028">
            <a:extLst>
              <a:ext uri="{FF2B5EF4-FFF2-40B4-BE49-F238E27FC236}">
                <a16:creationId xmlns:a16="http://schemas.microsoft.com/office/drawing/2014/main" id="{F29BBDE6-C003-1966-C77F-A98F461D90F9}"/>
              </a:ext>
            </a:extLst>
          </p:cNvPr>
          <p:cNvSpPr/>
          <p:nvPr/>
        </p:nvSpPr>
        <p:spPr>
          <a:xfrm>
            <a:off x="9616741" y="3833696"/>
            <a:ext cx="2439409" cy="2815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16A7D8D7-87D6-A1D0-F061-AB33335CE777}"/>
              </a:ext>
            </a:extLst>
          </p:cNvPr>
          <p:cNvSpPr/>
          <p:nvPr/>
        </p:nvSpPr>
        <p:spPr>
          <a:xfrm>
            <a:off x="7770266" y="4172885"/>
            <a:ext cx="1514754" cy="2032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4B469F-3C54-5C0D-4F1C-984BE854AD8B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52998A-224E-4600-5BC6-5B3E98CC694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F70A73-0D54-33C9-9168-2617AA85E51B}"/>
              </a:ext>
            </a:extLst>
          </p:cNvPr>
          <p:cNvSpPr/>
          <p:nvPr/>
        </p:nvSpPr>
        <p:spPr>
          <a:xfrm>
            <a:off x="2288359" y="4559256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0D3A06-4AD4-CB36-99F7-204C3628F0CE}"/>
              </a:ext>
            </a:extLst>
          </p:cNvPr>
          <p:cNvSpPr/>
          <p:nvPr/>
        </p:nvSpPr>
        <p:spPr>
          <a:xfrm rot="5400000">
            <a:off x="2010062" y="4956823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68ACB7-4CA6-EE46-04A1-1405E86F7D75}"/>
              </a:ext>
            </a:extLst>
          </p:cNvPr>
          <p:cNvSpPr/>
          <p:nvPr/>
        </p:nvSpPr>
        <p:spPr>
          <a:xfrm>
            <a:off x="3762663" y="383369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153BF2-B2B2-C556-248E-F06FAD38484E}"/>
              </a:ext>
            </a:extLst>
          </p:cNvPr>
          <p:cNvSpPr/>
          <p:nvPr/>
        </p:nvSpPr>
        <p:spPr>
          <a:xfrm rot="5400000">
            <a:off x="3484366" y="423126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CA8950-FEBE-0A47-80C5-3845E492F498}"/>
              </a:ext>
            </a:extLst>
          </p:cNvPr>
          <p:cNvSpPr/>
          <p:nvPr/>
        </p:nvSpPr>
        <p:spPr>
          <a:xfrm>
            <a:off x="5256845" y="3167772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29B0E7-11D0-5B71-F6A5-FB8A031624C5}"/>
              </a:ext>
            </a:extLst>
          </p:cNvPr>
          <p:cNvSpPr/>
          <p:nvPr/>
        </p:nvSpPr>
        <p:spPr>
          <a:xfrm rot="5400000">
            <a:off x="4978548" y="3565339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955CCF-A8BC-0794-D775-690C46481E8D}"/>
              </a:ext>
            </a:extLst>
          </p:cNvPr>
          <p:cNvSpPr/>
          <p:nvPr/>
        </p:nvSpPr>
        <p:spPr>
          <a:xfrm>
            <a:off x="6751026" y="250184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C875-143D-6D32-1971-26198EA40DF4}"/>
              </a:ext>
            </a:extLst>
          </p:cNvPr>
          <p:cNvSpPr/>
          <p:nvPr/>
        </p:nvSpPr>
        <p:spPr>
          <a:xfrm rot="5400000">
            <a:off x="6472729" y="289941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A9D174-B211-9C67-724A-EDFF67BFF2F7}"/>
              </a:ext>
            </a:extLst>
          </p:cNvPr>
          <p:cNvSpPr/>
          <p:nvPr/>
        </p:nvSpPr>
        <p:spPr>
          <a:xfrm>
            <a:off x="8251837" y="1825979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AFE5FF-5FD7-C9F9-E130-C8B26CFC2E19}"/>
              </a:ext>
            </a:extLst>
          </p:cNvPr>
          <p:cNvSpPr/>
          <p:nvPr/>
        </p:nvSpPr>
        <p:spPr>
          <a:xfrm rot="5400000">
            <a:off x="7973540" y="2223546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4CCF39-7FBF-1A31-B6DE-D24AAC254AF5}"/>
              </a:ext>
            </a:extLst>
          </p:cNvPr>
          <p:cNvSpPr txBox="1"/>
          <p:nvPr/>
        </p:nvSpPr>
        <p:spPr>
          <a:xfrm>
            <a:off x="2377812" y="4159146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0475F9-F5D7-2F0E-773D-42A0B0E3E530}"/>
              </a:ext>
            </a:extLst>
          </p:cNvPr>
          <p:cNvSpPr txBox="1"/>
          <p:nvPr/>
        </p:nvSpPr>
        <p:spPr>
          <a:xfrm>
            <a:off x="2377812" y="474985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自然语言对话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5ABC1-AA7F-E17E-9A78-FD7714F5387D}"/>
              </a:ext>
            </a:extLst>
          </p:cNvPr>
          <p:cNvSpPr txBox="1"/>
          <p:nvPr/>
        </p:nvSpPr>
        <p:spPr>
          <a:xfrm>
            <a:off x="3918085" y="3425375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C15C48-1EB2-8DE9-ECCF-F2BEB8F4D2D5}"/>
              </a:ext>
            </a:extLst>
          </p:cNvPr>
          <p:cNvSpPr txBox="1"/>
          <p:nvPr/>
        </p:nvSpPr>
        <p:spPr>
          <a:xfrm>
            <a:off x="3895738" y="4010710"/>
            <a:ext cx="144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基本的推理和问题解决能力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18A6BA-AA58-EFD8-A7F0-078FFB4015CC}"/>
              </a:ext>
            </a:extLst>
          </p:cNvPr>
          <p:cNvSpPr txBox="1"/>
          <p:nvPr/>
        </p:nvSpPr>
        <p:spPr>
          <a:xfrm>
            <a:off x="5491714" y="275402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4F48F4-AE29-B76D-E0A9-BDA0FA8BF427}"/>
              </a:ext>
            </a:extLst>
          </p:cNvPr>
          <p:cNvSpPr txBox="1"/>
          <p:nvPr/>
        </p:nvSpPr>
        <p:spPr>
          <a:xfrm>
            <a:off x="5397126" y="3327617"/>
            <a:ext cx="1542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代表用户执行任务，具备自主行动能力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E02726-7CA5-0888-B996-A58B00C56E6D}"/>
              </a:ext>
            </a:extLst>
          </p:cNvPr>
          <p:cNvSpPr txBox="1"/>
          <p:nvPr/>
        </p:nvSpPr>
        <p:spPr>
          <a:xfrm>
            <a:off x="6864558" y="2061162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Innovator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18315C-819B-F93B-2216-6C3898BA380B}"/>
              </a:ext>
            </a:extLst>
          </p:cNvPr>
          <p:cNvSpPr txBox="1"/>
          <p:nvPr/>
        </p:nvSpPr>
        <p:spPr>
          <a:xfrm>
            <a:off x="6903994" y="2651749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参与发明和创造，增强人类的创造力和创新能力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4324C7-05BB-C4D8-AC9E-BBEE6AD95931}"/>
              </a:ext>
            </a:extLst>
          </p:cNvPr>
          <p:cNvSpPr txBox="1"/>
          <p:nvPr/>
        </p:nvSpPr>
        <p:spPr>
          <a:xfrm>
            <a:off x="8166597" y="1425869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C6A438-8A2B-2C82-4149-033C2A853E31}"/>
              </a:ext>
            </a:extLst>
          </p:cNvPr>
          <p:cNvSpPr txBox="1"/>
          <p:nvPr/>
        </p:nvSpPr>
        <p:spPr>
          <a:xfrm>
            <a:off x="8458796" y="1963238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承担整个组织的功能，独立管理并执行复杂的操作</a:t>
            </a:r>
          </a:p>
        </p:txBody>
      </p:sp>
      <p:pic>
        <p:nvPicPr>
          <p:cNvPr id="1028" name="Picture 4" descr="Sam Altman denies setting himself up for a massive payday | Fortune">
            <a:extLst>
              <a:ext uri="{FF2B5EF4-FFF2-40B4-BE49-F238E27FC236}">
                <a16:creationId xmlns:a16="http://schemas.microsoft.com/office/drawing/2014/main" id="{C131CBC3-70F7-34D5-0C03-32BAC192F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237588" y="878945"/>
            <a:ext cx="1521636" cy="15216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2DC6A90-50C2-B7E8-84DA-452D27075E1A}"/>
              </a:ext>
            </a:extLst>
          </p:cNvPr>
          <p:cNvSpPr txBox="1"/>
          <p:nvPr/>
        </p:nvSpPr>
        <p:spPr>
          <a:xfrm>
            <a:off x="308954" y="2415470"/>
            <a:ext cx="1363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Sam Altman</a:t>
            </a:r>
            <a:endParaRPr kumimoji="1" lang="zh-CN" altLang="en-US" sz="1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2F7E54-0826-83B8-F277-C59074B3A2F1}"/>
              </a:ext>
            </a:extLst>
          </p:cNvPr>
          <p:cNvSpPr txBox="1"/>
          <p:nvPr/>
        </p:nvSpPr>
        <p:spPr>
          <a:xfrm>
            <a:off x="1951701" y="1064245"/>
            <a:ext cx="39962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2250"/>
              </a:spcAft>
            </a:pP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Stage1: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Chatbots, AI with conversational language.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Stage2: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Reasoners, human-level problem solving. </a:t>
            </a:r>
            <a:r>
              <a:rPr lang="en-US" altLang="zh-CN" sz="1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Stage3: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Agents, systems that can take actions.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Stage4: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Innovators, AI that can aid in invention.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Stage5: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Organizations, AI that can do the work of an organization</a:t>
            </a: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2000" b="1" i="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F591B90F-4BCD-C64C-B567-3CFA390F5071}"/>
              </a:ext>
            </a:extLst>
          </p:cNvPr>
          <p:cNvCxnSpPr/>
          <p:nvPr/>
        </p:nvCxnSpPr>
        <p:spPr>
          <a:xfrm>
            <a:off x="1884371" y="99829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94D6302-3599-1435-DC3F-6113CD5AA8BD}"/>
              </a:ext>
            </a:extLst>
          </p:cNvPr>
          <p:cNvCxnSpPr/>
          <p:nvPr/>
        </p:nvCxnSpPr>
        <p:spPr>
          <a:xfrm>
            <a:off x="1904249" y="998290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8C9ED5D3-422F-B503-5683-C3DA090596F3}"/>
              </a:ext>
            </a:extLst>
          </p:cNvPr>
          <p:cNvCxnSpPr/>
          <p:nvPr/>
        </p:nvCxnSpPr>
        <p:spPr>
          <a:xfrm>
            <a:off x="5649755" y="245027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E8F36332-2C44-5AF7-C0F5-0C928FE36A52}"/>
              </a:ext>
            </a:extLst>
          </p:cNvPr>
          <p:cNvCxnSpPr>
            <a:cxnSpLocks/>
          </p:cNvCxnSpPr>
          <p:nvPr/>
        </p:nvCxnSpPr>
        <p:spPr>
          <a:xfrm flipV="1">
            <a:off x="5933180" y="2229154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B0AFBE6D-F99E-B1F6-784F-A53F3B08765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675367" y="3728967"/>
            <a:ext cx="0" cy="2920311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4BE3AE8-EB26-F23D-AC66-A2C315F0F7FE}"/>
              </a:ext>
            </a:extLst>
          </p:cNvPr>
          <p:cNvCxnSpPr>
            <a:stCxn id="23" idx="2"/>
          </p:cNvCxnSpPr>
          <p:nvPr/>
        </p:nvCxnSpPr>
        <p:spPr>
          <a:xfrm>
            <a:off x="7675367" y="3728967"/>
            <a:ext cx="3883842" cy="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73D3399-9FB4-5356-8E13-8AB492513CE2}"/>
              </a:ext>
            </a:extLst>
          </p:cNvPr>
          <p:cNvSpPr/>
          <p:nvPr/>
        </p:nvSpPr>
        <p:spPr>
          <a:xfrm>
            <a:off x="7908936" y="4553371"/>
            <a:ext cx="1237421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基座大模型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E927C53-DEAA-0FBA-B601-F2E2491ABEB9}"/>
              </a:ext>
            </a:extLst>
          </p:cNvPr>
          <p:cNvSpPr/>
          <p:nvPr/>
        </p:nvSpPr>
        <p:spPr>
          <a:xfrm>
            <a:off x="7908935" y="5380346"/>
            <a:ext cx="1237416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B1BBFD2-3E10-1F3E-EA79-85264FEB8B80}"/>
              </a:ext>
            </a:extLst>
          </p:cNvPr>
          <p:cNvSpPr/>
          <p:nvPr/>
        </p:nvSpPr>
        <p:spPr>
          <a:xfrm>
            <a:off x="9755411" y="4016836"/>
            <a:ext cx="223112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Culture &amp; Art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C815FD9-8895-5B94-9C23-F8521C631E08}"/>
              </a:ext>
            </a:extLst>
          </p:cNvPr>
          <p:cNvSpPr/>
          <p:nvPr/>
        </p:nvSpPr>
        <p:spPr>
          <a:xfrm>
            <a:off x="9755411" y="4917202"/>
            <a:ext cx="2231157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Social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8C810E1-6B70-46EB-6307-09AC68133774}"/>
              </a:ext>
            </a:extLst>
          </p:cNvPr>
          <p:cNvSpPr/>
          <p:nvPr/>
        </p:nvSpPr>
        <p:spPr>
          <a:xfrm>
            <a:off x="9755411" y="5780988"/>
            <a:ext cx="223117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Science &amp; Industry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" name="右箭头 1029">
            <a:extLst>
              <a:ext uri="{FF2B5EF4-FFF2-40B4-BE49-F238E27FC236}">
                <a16:creationId xmlns:a16="http://schemas.microsoft.com/office/drawing/2014/main" id="{77923B34-7FC0-E355-95A0-EC4F9089A0A1}"/>
              </a:ext>
            </a:extLst>
          </p:cNvPr>
          <p:cNvSpPr/>
          <p:nvPr/>
        </p:nvSpPr>
        <p:spPr>
          <a:xfrm>
            <a:off x="9285020" y="5088408"/>
            <a:ext cx="331721" cy="25604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0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B362-C514-CF9C-05FB-4BD722F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A4B9FD-A20D-A932-9306-6EE9761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96BD-F5FC-0FB1-3A55-41B1F103584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ransformer">
            <a:extLst>
              <a:ext uri="{FF2B5EF4-FFF2-40B4-BE49-F238E27FC236}">
                <a16:creationId xmlns:a16="http://schemas.microsoft.com/office/drawing/2014/main" id="{12E2CAA4-C760-B24C-720D-82C1E73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5" y="1152762"/>
            <a:ext cx="4263088" cy="44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EA32C-8A24-00B6-FF2C-3CA890F22C0A}"/>
              </a:ext>
            </a:extLst>
          </p:cNvPr>
          <p:cNvSpPr txBox="1"/>
          <p:nvPr/>
        </p:nvSpPr>
        <p:spPr>
          <a:xfrm>
            <a:off x="1002332" y="6440296"/>
            <a:ext cx="994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DAF38-C631-648A-58BF-38F5429955C0}"/>
              </a:ext>
            </a:extLst>
          </p:cNvPr>
          <p:cNvSpPr txBox="1"/>
          <p:nvPr/>
        </p:nvSpPr>
        <p:spPr>
          <a:xfrm>
            <a:off x="1144542" y="5723244"/>
            <a:ext cx="2640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Transformer Architecture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02D293-EFE6-638E-B433-D906FA7BBFF9}"/>
              </a:ext>
            </a:extLst>
          </p:cNvPr>
          <p:cNvCxnSpPr/>
          <p:nvPr/>
        </p:nvCxnSpPr>
        <p:spPr>
          <a:xfrm>
            <a:off x="2464904" y="784419"/>
            <a:ext cx="0" cy="54656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CAEB9-B393-BA1C-0A07-C80C16A7CA4A}"/>
              </a:ext>
            </a:extLst>
          </p:cNvPr>
          <p:cNvSpPr txBox="1"/>
          <p:nvPr/>
        </p:nvSpPr>
        <p:spPr>
          <a:xfrm>
            <a:off x="1331844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94D50A-1846-FD62-BB73-D9917E1D6B8D}"/>
              </a:ext>
            </a:extLst>
          </p:cNvPr>
          <p:cNvSpPr txBox="1"/>
          <p:nvPr/>
        </p:nvSpPr>
        <p:spPr>
          <a:xfrm>
            <a:off x="2657061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nput-output">
            <a:extLst>
              <a:ext uri="{FF2B5EF4-FFF2-40B4-BE49-F238E27FC236}">
                <a16:creationId xmlns:a16="http://schemas.microsoft.com/office/drawing/2014/main" id="{388BB10A-9985-F72A-F2F0-FFFB0D2C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2" y="784419"/>
            <a:ext cx="6553909" cy="17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der-decoder">
            <a:extLst>
              <a:ext uri="{FF2B5EF4-FFF2-40B4-BE49-F238E27FC236}">
                <a16:creationId xmlns:a16="http://schemas.microsoft.com/office/drawing/2014/main" id="{DAEA0CFF-C5B4-F260-FFC0-2481D9E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19" y="2872117"/>
            <a:ext cx="5539333" cy="34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A98169-BD84-25C9-15C8-E62B0B27A947}"/>
              </a:ext>
            </a:extLst>
          </p:cNvPr>
          <p:cNvCxnSpPr>
            <a:stCxn id="3076" idx="2"/>
            <a:endCxn id="3078" idx="0"/>
          </p:cNvCxnSpPr>
          <p:nvPr/>
        </p:nvCxnSpPr>
        <p:spPr>
          <a:xfrm flipH="1">
            <a:off x="8087286" y="2495433"/>
            <a:ext cx="1" cy="376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6761A0-172C-49D9-F48C-1249D47F71F5}"/>
              </a:ext>
            </a:extLst>
          </p:cNvPr>
          <p:cNvSpPr txBox="1"/>
          <p:nvPr/>
        </p:nvSpPr>
        <p:spPr>
          <a:xfrm>
            <a:off x="8216546" y="2479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文本生成，翻译等任务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0D0077-8603-2F39-4A05-B5443E6CCEF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2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5FC5-263A-D952-3938-439DAA8B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85FFB7-AB92-B520-36E4-8634282F0FE6}"/>
              </a:ext>
            </a:extLst>
          </p:cNvPr>
          <p:cNvSpPr/>
          <p:nvPr/>
        </p:nvSpPr>
        <p:spPr>
          <a:xfrm>
            <a:off x="1341782" y="2636014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55A02-0C12-94D1-2A47-F4AB37FE763A}"/>
              </a:ext>
            </a:extLst>
          </p:cNvPr>
          <p:cNvSpPr/>
          <p:nvPr/>
        </p:nvSpPr>
        <p:spPr>
          <a:xfrm>
            <a:off x="4376530" y="2626075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3E5DBE-F9AF-2497-44E3-24D1493B67F0}"/>
              </a:ext>
            </a:extLst>
          </p:cNvPr>
          <p:cNvSpPr txBox="1"/>
          <p:nvPr/>
        </p:nvSpPr>
        <p:spPr>
          <a:xfrm>
            <a:off x="1147379" y="503337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55F1E1-BB9A-0DDE-0303-121ADB4B8030}"/>
              </a:ext>
            </a:extLst>
          </p:cNvPr>
          <p:cNvSpPr/>
          <p:nvPr/>
        </p:nvSpPr>
        <p:spPr>
          <a:xfrm>
            <a:off x="1674742" y="4475580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BF329A-2C55-7B0F-8535-9C58B4A7BC4B}"/>
              </a:ext>
            </a:extLst>
          </p:cNvPr>
          <p:cNvSpPr/>
          <p:nvPr/>
        </p:nvSpPr>
        <p:spPr>
          <a:xfrm>
            <a:off x="1560442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5323A16-97CC-34C0-3932-131B94A4C086}"/>
              </a:ext>
            </a:extLst>
          </p:cNvPr>
          <p:cNvCxnSpPr>
            <a:stCxn id="9" idx="0"/>
            <a:endCxn id="2" idx="2"/>
          </p:cNvCxnSpPr>
          <p:nvPr/>
        </p:nvCxnSpPr>
        <p:spPr>
          <a:xfrm flipV="1">
            <a:off x="2201516" y="3481254"/>
            <a:ext cx="1" cy="457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8B3D84-54B2-E935-A976-F2E21D42AE5C}"/>
              </a:ext>
            </a:extLst>
          </p:cNvPr>
          <p:cNvSpPr/>
          <p:nvPr/>
        </p:nvSpPr>
        <p:spPr>
          <a:xfrm>
            <a:off x="1408040" y="2009849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0A2109EE-77F9-C756-FADF-5E058FAF503E}"/>
              </a:ext>
            </a:extLst>
          </p:cNvPr>
          <p:cNvCxnSpPr>
            <a:endCxn id="3" idx="1"/>
          </p:cNvCxnSpPr>
          <p:nvPr/>
        </p:nvCxnSpPr>
        <p:spPr>
          <a:xfrm>
            <a:off x="3061252" y="2139472"/>
            <a:ext cx="1315278" cy="90922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C1C059-51E2-2640-696B-524B2183307D}"/>
              </a:ext>
            </a:extLst>
          </p:cNvPr>
          <p:cNvSpPr txBox="1"/>
          <p:nvPr/>
        </p:nvSpPr>
        <p:spPr>
          <a:xfrm>
            <a:off x="4412084" y="50333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9BA7F8-79A8-963D-FBE7-0331658F270B}"/>
              </a:ext>
            </a:extLst>
          </p:cNvPr>
          <p:cNvSpPr/>
          <p:nvPr/>
        </p:nvSpPr>
        <p:spPr>
          <a:xfrm>
            <a:off x="4672219" y="4475579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AE6BB8C-D035-30CE-44BB-B2B9CF21EAB3}"/>
              </a:ext>
            </a:extLst>
          </p:cNvPr>
          <p:cNvSpPr/>
          <p:nvPr/>
        </p:nvSpPr>
        <p:spPr>
          <a:xfrm>
            <a:off x="4576969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710D39A-F511-E822-6AC7-3329C69020BE}"/>
              </a:ext>
            </a:extLst>
          </p:cNvPr>
          <p:cNvSpPr/>
          <p:nvPr/>
        </p:nvSpPr>
        <p:spPr>
          <a:xfrm>
            <a:off x="4442790" y="1985415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E709FE6-C585-D10C-FEE9-E832CF4C45E6}"/>
              </a:ext>
            </a:extLst>
          </p:cNvPr>
          <p:cNvCxnSpPr/>
          <p:nvPr/>
        </p:nvCxnSpPr>
        <p:spPr>
          <a:xfrm flipV="1">
            <a:off x="5236264" y="3490780"/>
            <a:ext cx="1" cy="4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948E85F-346B-B87D-28AB-1CF8F5DB386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01515" y="421017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6D9A4C-DC11-A2E0-E94B-18A32BF63630}"/>
              </a:ext>
            </a:extLst>
          </p:cNvPr>
          <p:cNvCxnSpPr>
            <a:cxnSpLocks/>
          </p:cNvCxnSpPr>
          <p:nvPr/>
        </p:nvCxnSpPr>
        <p:spPr>
          <a:xfrm flipH="1" flipV="1">
            <a:off x="5236264" y="420589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8902A34-D866-9481-CD79-44AC685E749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201514" y="2279816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16B339F-5555-7A8D-9296-69C773DD7FD7}"/>
              </a:ext>
            </a:extLst>
          </p:cNvPr>
          <p:cNvCxnSpPr>
            <a:cxnSpLocks/>
          </p:cNvCxnSpPr>
          <p:nvPr/>
        </p:nvCxnSpPr>
        <p:spPr>
          <a:xfrm flipH="1" flipV="1">
            <a:off x="5219695" y="2283589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161D82D-BC4D-00C0-8615-B1B1790A762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8835" y="5402704"/>
            <a:ext cx="1362679" cy="520426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2788F3-CF6D-4CE4-5655-07C72B5B017B}"/>
              </a:ext>
            </a:extLst>
          </p:cNvPr>
          <p:cNvSpPr txBox="1"/>
          <p:nvPr/>
        </p:nvSpPr>
        <p:spPr>
          <a:xfrm>
            <a:off x="519100" y="55912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待翻译的文本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28E9241-C472-15DD-1E1D-7134D00FA0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6641" y="3935858"/>
            <a:ext cx="1463801" cy="15665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DBC09C-D5FA-9230-4C2D-07CF575F044B}"/>
              </a:ext>
            </a:extLst>
          </p:cNvPr>
          <p:cNvSpPr txBox="1"/>
          <p:nvPr/>
        </p:nvSpPr>
        <p:spPr>
          <a:xfrm>
            <a:off x="26503" y="3635564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文本预处理阶段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3E8662-E3C1-EA1D-94DA-B2421D7D61FE}"/>
              </a:ext>
            </a:extLst>
          </p:cNvPr>
          <p:cNvSpPr txBox="1"/>
          <p:nvPr/>
        </p:nvSpPr>
        <p:spPr>
          <a:xfrm>
            <a:off x="4169305" y="13922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Beispiel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1BB5F72-91BD-A865-F783-96FA22FAF2E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8854" y="1722364"/>
            <a:ext cx="529186" cy="4415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CB01AD1-C323-97B3-4084-2ED1DA636918}"/>
              </a:ext>
            </a:extLst>
          </p:cNvPr>
          <p:cNvSpPr txBox="1"/>
          <p:nvPr/>
        </p:nvSpPr>
        <p:spPr>
          <a:xfrm>
            <a:off x="540754" y="1429977"/>
            <a:ext cx="271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生成高维度向量用作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B12FB2E-58C8-5DF3-11DC-93F2CC3B4839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4952925" y="5456326"/>
            <a:ext cx="407737" cy="30447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9CC8B9-E394-C5CC-D5A5-0379DED693EE}"/>
              </a:ext>
            </a:extLst>
          </p:cNvPr>
          <p:cNvSpPr txBox="1"/>
          <p:nvPr/>
        </p:nvSpPr>
        <p:spPr>
          <a:xfrm>
            <a:off x="4383134" y="581243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部分输出的文本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7E939A-65D8-C630-B3C1-C74E47D26788}"/>
              </a:ext>
            </a:extLst>
          </p:cNvPr>
          <p:cNvSpPr txBox="1"/>
          <p:nvPr/>
        </p:nvSpPr>
        <p:spPr>
          <a:xfrm>
            <a:off x="5928179" y="1624959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文本输出</a:t>
            </a: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6E9BBEE0-68F5-ECA3-C506-6F4FA8986BBD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>
            <a:off x="5236264" y="1392247"/>
            <a:ext cx="1303132" cy="267248"/>
          </a:xfrm>
          <a:prstGeom prst="bentConnector4">
            <a:avLst>
              <a:gd name="adj1" fmla="val 9062"/>
              <a:gd name="adj2" fmla="val 185539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CE932AD-EB21-F780-73A7-C363F0150CD9}"/>
              </a:ext>
            </a:extLst>
          </p:cNvPr>
          <p:cNvCxnSpPr/>
          <p:nvPr/>
        </p:nvCxnSpPr>
        <p:spPr>
          <a:xfrm>
            <a:off x="7245626" y="832729"/>
            <a:ext cx="0" cy="560567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68237EC-A551-C963-7149-01A463E763EA}"/>
              </a:ext>
            </a:extLst>
          </p:cNvPr>
          <p:cNvSpPr/>
          <p:nvPr/>
        </p:nvSpPr>
        <p:spPr>
          <a:xfrm>
            <a:off x="7513982" y="944217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A4C0B60-33B0-E76C-CF52-C0C26E9DB38B}"/>
              </a:ext>
            </a:extLst>
          </p:cNvPr>
          <p:cNvSpPr/>
          <p:nvPr/>
        </p:nvSpPr>
        <p:spPr>
          <a:xfrm>
            <a:off x="7513982" y="1395403"/>
            <a:ext cx="4137263" cy="1230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适用于只需要理解输入语义的任务，例如句子分类、命名实体识别；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264F133-EDE5-41D1-2A84-533CC863F252}"/>
              </a:ext>
            </a:extLst>
          </p:cNvPr>
          <p:cNvSpPr/>
          <p:nvPr/>
        </p:nvSpPr>
        <p:spPr>
          <a:xfrm>
            <a:off x="7518480" y="4954952"/>
            <a:ext cx="4093835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适用于需要基于输入的生成式任务，例如翻译、摘要。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6654B0-050E-26AD-ECF7-6231B36EE331}"/>
              </a:ext>
            </a:extLst>
          </p:cNvPr>
          <p:cNvSpPr/>
          <p:nvPr/>
        </p:nvSpPr>
        <p:spPr>
          <a:xfrm>
            <a:off x="7520175" y="3189830"/>
            <a:ext cx="4131069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适用于生成式任务，如文本生成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BEC411-5298-A5A0-2D7F-5D350EE055A3}"/>
              </a:ext>
            </a:extLst>
          </p:cNvPr>
          <p:cNvSpPr/>
          <p:nvPr/>
        </p:nvSpPr>
        <p:spPr>
          <a:xfrm>
            <a:off x="7518479" y="4471300"/>
            <a:ext cx="2759387" cy="458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9DEA69-7960-F1A3-F836-D9609B88E137}"/>
              </a:ext>
            </a:extLst>
          </p:cNvPr>
          <p:cNvSpPr/>
          <p:nvPr/>
        </p:nvSpPr>
        <p:spPr>
          <a:xfrm>
            <a:off x="7513982" y="2755821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3197B-9F86-C7C7-91A1-3CB44749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B88D96-A3EC-055D-1670-45D3B99A0907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8EB97D-2F47-B061-EE8D-F4DA17FB402F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26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B3DEF0-816D-6CF6-0543-B6DBF67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" y="1075869"/>
            <a:ext cx="7310214" cy="525668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A4A7E10-CBDA-A814-E0E3-F1FF7FA05C61}"/>
              </a:ext>
            </a:extLst>
          </p:cNvPr>
          <p:cNvSpPr/>
          <p:nvPr/>
        </p:nvSpPr>
        <p:spPr>
          <a:xfrm>
            <a:off x="8845769" y="2473665"/>
            <a:ext cx="1431235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1FD8A0E-F4D6-8775-15C1-5AD03207CB5F}"/>
              </a:ext>
            </a:extLst>
          </p:cNvPr>
          <p:cNvSpPr/>
          <p:nvPr/>
        </p:nvSpPr>
        <p:spPr>
          <a:xfrm>
            <a:off x="8845769" y="3273342"/>
            <a:ext cx="1431234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02B3D2-2FA3-0B57-B5D0-7BEB72867B68}"/>
              </a:ext>
            </a:extLst>
          </p:cNvPr>
          <p:cNvSpPr/>
          <p:nvPr/>
        </p:nvSpPr>
        <p:spPr>
          <a:xfrm>
            <a:off x="8651952" y="4073019"/>
            <a:ext cx="2012677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A31A30-2E3B-FA95-E343-DCD9EFCC3118}"/>
              </a:ext>
            </a:extLst>
          </p:cNvPr>
          <p:cNvSpPr/>
          <p:nvPr/>
        </p:nvSpPr>
        <p:spPr>
          <a:xfrm>
            <a:off x="8845769" y="1673989"/>
            <a:ext cx="1431236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155CBF-E96C-808C-C12C-F527A52B5F25}"/>
              </a:ext>
            </a:extLst>
          </p:cNvPr>
          <p:cNvCxnSpPr>
            <a:stCxn id="7" idx="2"/>
          </p:cNvCxnSpPr>
          <p:nvPr/>
        </p:nvCxnSpPr>
        <p:spPr>
          <a:xfrm flipH="1">
            <a:off x="9561386" y="198210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0D7A0A8-3CB3-7282-1173-6C49E9234AF0}"/>
              </a:ext>
            </a:extLst>
          </p:cNvPr>
          <p:cNvCxnSpPr/>
          <p:nvPr/>
        </p:nvCxnSpPr>
        <p:spPr>
          <a:xfrm flipH="1">
            <a:off x="9561385" y="2781778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B0D907A-8913-9EBC-C57A-1FA865D6450F}"/>
              </a:ext>
            </a:extLst>
          </p:cNvPr>
          <p:cNvCxnSpPr/>
          <p:nvPr/>
        </p:nvCxnSpPr>
        <p:spPr>
          <a:xfrm flipH="1">
            <a:off x="9561384" y="3581456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40E7BD3-7A57-B322-5884-A1FB049E4A93}"/>
              </a:ext>
            </a:extLst>
          </p:cNvPr>
          <p:cNvCxnSpPr/>
          <p:nvPr/>
        </p:nvCxnSpPr>
        <p:spPr>
          <a:xfrm flipH="1">
            <a:off x="9561384" y="438113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9F696D2-026D-8E4F-A737-282AE5245868}"/>
              </a:ext>
            </a:extLst>
          </p:cNvPr>
          <p:cNvSpPr/>
          <p:nvPr/>
        </p:nvSpPr>
        <p:spPr>
          <a:xfrm>
            <a:off x="8194750" y="4872695"/>
            <a:ext cx="2927080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6C6BD-4974-E17D-1A65-BF4683D47FBA}"/>
              </a:ext>
            </a:extLst>
          </p:cNvPr>
          <p:cNvSpPr txBox="1"/>
          <p:nvPr/>
        </p:nvSpPr>
        <p:spPr>
          <a:xfrm>
            <a:off x="207512" y="698080"/>
            <a:ext cx="425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Next Word Prediction Mechanism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1286459-A26A-8DF4-840D-847E1F20A44E}"/>
              </a:ext>
            </a:extLst>
          </p:cNvPr>
          <p:cNvSpPr/>
          <p:nvPr/>
        </p:nvSpPr>
        <p:spPr>
          <a:xfrm>
            <a:off x="7585182" y="3027559"/>
            <a:ext cx="458028" cy="3578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090DC7-A8F8-9143-6C7D-325A4146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1CBB7-8AC3-6F12-C4AE-0F52BE32D6BD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84D5D3-8BEA-C794-59C1-46652C00E6D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4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A35E9-C118-9388-47CC-DF467A9A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1374377"/>
            <a:ext cx="8753829" cy="4429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BF579-45A5-7F93-6C7C-8BCD3DA8A713}"/>
              </a:ext>
            </a:extLst>
          </p:cNvPr>
          <p:cNvSpPr txBox="1"/>
          <p:nvPr/>
        </p:nvSpPr>
        <p:spPr>
          <a:xfrm>
            <a:off x="3857254" y="974267"/>
            <a:ext cx="4775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通用大模型训练数据集（以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GPT3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79BB4-E944-2A05-2229-84B7A7468621}"/>
              </a:ext>
            </a:extLst>
          </p:cNvPr>
          <p:cNvSpPr txBox="1"/>
          <p:nvPr/>
        </p:nvSpPr>
        <p:spPr>
          <a:xfrm>
            <a:off x="8096951" y="5803605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仅限互联网公开数据集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1A9461-C53C-6F7E-1577-E99F2986459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C1395-31F3-56E9-903C-EF83009F270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A2C4E-4746-53CB-91BB-1CEDFF0E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5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1009</TotalTime>
  <Words>1806</Words>
  <Application>Microsoft Macintosh PowerPoint</Application>
  <PresentationFormat>宽屏</PresentationFormat>
  <Paragraphs>241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KaiTi</vt:lpstr>
      <vt:lpstr>Microsoft YaHei</vt:lpstr>
      <vt:lpstr>Arial</vt:lpstr>
      <vt:lpstr>Calibri</vt:lpstr>
      <vt:lpstr>Calibri Light</vt:lpstr>
      <vt:lpstr>Office 主题​​</vt:lpstr>
      <vt:lpstr>大语言模型简介及应用 Introduction to LLM and its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谢谢各位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文杰 李</dc:creator>
  <cp:lastModifiedBy>文杰 李</cp:lastModifiedBy>
  <cp:revision>259</cp:revision>
  <dcterms:created xsi:type="dcterms:W3CDTF">2025-02-23T01:47:23Z</dcterms:created>
  <dcterms:modified xsi:type="dcterms:W3CDTF">2025-02-25T09:46:35Z</dcterms:modified>
</cp:coreProperties>
</file>